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notesSlides/notesSlide16.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5"/>
  </p:notesMasterIdLst>
  <p:handoutMasterIdLst>
    <p:handoutMasterId r:id="rId26"/>
  </p:handoutMasterIdLst>
  <p:sldIdLst>
    <p:sldId id="309" r:id="rId3"/>
    <p:sldId id="338" r:id="rId4"/>
    <p:sldId id="311" r:id="rId5"/>
    <p:sldId id="312" r:id="rId6"/>
    <p:sldId id="313" r:id="rId7"/>
    <p:sldId id="314" r:id="rId8"/>
    <p:sldId id="315" r:id="rId9"/>
    <p:sldId id="333" r:id="rId10"/>
    <p:sldId id="337" r:id="rId11"/>
    <p:sldId id="335" r:id="rId12"/>
    <p:sldId id="334" r:id="rId13"/>
    <p:sldId id="336" r:id="rId14"/>
    <p:sldId id="321" r:id="rId15"/>
    <p:sldId id="322" r:id="rId16"/>
    <p:sldId id="323" r:id="rId17"/>
    <p:sldId id="324" r:id="rId18"/>
    <p:sldId id="325" r:id="rId19"/>
    <p:sldId id="326" r:id="rId20"/>
    <p:sldId id="327" r:id="rId21"/>
    <p:sldId id="328" r:id="rId22"/>
    <p:sldId id="329" r:id="rId23"/>
    <p:sldId id="330" r:id="rId2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2397">
          <p15:clr>
            <a:srgbClr val="A4A3A4"/>
          </p15:clr>
        </p15:guide>
        <p15:guide id="8" orient="horz" pos="836">
          <p15:clr>
            <a:srgbClr val="A4A3A4"/>
          </p15:clr>
        </p15:guide>
        <p15:guide id="9" pos="1824" userDrawn="1">
          <p15:clr>
            <a:srgbClr val="A4A3A4"/>
          </p15:clr>
        </p15:guide>
        <p15:guide id="10" pos="2726">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4" clrIdx="0">
    <p:extLst/>
  </p:cmAuthor>
  <p:cmAuthor id="2" name="William Nichols" initials="WN" lastIdx="5" clrIdx="1">
    <p:extLst>
      <p:ext uri="{19B8F6BF-5375-455C-9EA6-DF929625EA0E}">
        <p15:presenceInfo xmlns:p15="http://schemas.microsoft.com/office/powerpoint/2012/main" userId="William Nichol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0760" autoAdjust="0"/>
  </p:normalViewPr>
  <p:slideViewPr>
    <p:cSldViewPr snapToGrid="0" showGuides="1">
      <p:cViewPr varScale="1">
        <p:scale>
          <a:sx n="78" d="100"/>
          <a:sy n="78" d="100"/>
        </p:scale>
        <p:origin x="1522" y="67"/>
      </p:cViewPr>
      <p:guideLst>
        <p:guide orient="horz" pos="2160"/>
        <p:guide pos="2880"/>
        <p:guide orient="horz" pos="2397"/>
        <p:guide orient="horz" pos="836"/>
        <p:guide pos="1824"/>
        <p:guide pos="2726"/>
      </p:guideLst>
    </p:cSldViewPr>
  </p:slideViewPr>
  <p:notesTextViewPr>
    <p:cViewPr>
      <p:scale>
        <a:sx n="1" d="1"/>
        <a:sy n="1" d="1"/>
      </p:scale>
      <p:origin x="0" y="0"/>
    </p:cViewPr>
  </p:notesTextViewPr>
  <p:sorterViewPr>
    <p:cViewPr>
      <p:scale>
        <a:sx n="100" d="100"/>
        <a:sy n="100" d="100"/>
      </p:scale>
      <p:origin x="0" y="-3348"/>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Size (LOC)</a:t>
            </a:r>
          </a:p>
        </c:rich>
      </c:tx>
      <c:overlay val="0"/>
    </c:title>
    <c:autoTitleDeleted val="0"/>
    <c:plotArea>
      <c:layout>
        <c:manualLayout>
          <c:layoutTarget val="inner"/>
          <c:xMode val="edge"/>
          <c:yMode val="edge"/>
          <c:x val="0.18569006999125101"/>
          <c:y val="0.178409883560599"/>
          <c:w val="0.75842104111985997"/>
          <c:h val="0.56317737785866995"/>
        </c:manualLayout>
      </c:layout>
      <c:scatterChart>
        <c:scatterStyle val="lineMarker"/>
        <c:varyColors val="0"/>
        <c:ser>
          <c:idx val="0"/>
          <c:order val="0"/>
          <c:tx>
            <c:strRef>
              <c:f>Sheet1!$B$1</c:f>
              <c:strCache>
                <c:ptCount val="1"/>
                <c:pt idx="0">
                  <c:v>actual</c:v>
                </c:pt>
              </c:strCache>
            </c:strRef>
          </c:tx>
          <c:spPr>
            <a:ln w="28575">
              <a:noFill/>
            </a:ln>
          </c:spPr>
          <c:xVal>
            <c:numRef>
              <c:f>Sheet1!$A$2:$A$12</c:f>
              <c:numCache>
                <c:formatCode>General</c:formatCode>
                <c:ptCount val="11"/>
                <c:pt idx="0">
                  <c:v>100</c:v>
                </c:pt>
                <c:pt idx="1">
                  <c:v>120</c:v>
                </c:pt>
                <c:pt idx="2">
                  <c:v>150</c:v>
                </c:pt>
                <c:pt idx="3">
                  <c:v>250</c:v>
                </c:pt>
                <c:pt idx="4">
                  <c:v>300</c:v>
                </c:pt>
                <c:pt idx="5">
                  <c:v>350</c:v>
                </c:pt>
                <c:pt idx="6">
                  <c:v>450</c:v>
                </c:pt>
                <c:pt idx="7">
                  <c:v>550</c:v>
                </c:pt>
                <c:pt idx="8">
                  <c:v>600</c:v>
                </c:pt>
                <c:pt idx="9">
                  <c:v>650</c:v>
                </c:pt>
                <c:pt idx="10">
                  <c:v>700</c:v>
                </c:pt>
              </c:numCache>
            </c:numRef>
          </c:xVal>
          <c:yVal>
            <c:numRef>
              <c:f>Sheet1!$B$2:$B$12</c:f>
              <c:numCache>
                <c:formatCode>General</c:formatCode>
                <c:ptCount val="11"/>
                <c:pt idx="0">
                  <c:v>169</c:v>
                </c:pt>
                <c:pt idx="1">
                  <c:v>109</c:v>
                </c:pt>
                <c:pt idx="2">
                  <c:v>95</c:v>
                </c:pt>
                <c:pt idx="3">
                  <c:v>84</c:v>
                </c:pt>
                <c:pt idx="4">
                  <c:v>312</c:v>
                </c:pt>
                <c:pt idx="5">
                  <c:v>117</c:v>
                </c:pt>
                <c:pt idx="6">
                  <c:v>396</c:v>
                </c:pt>
                <c:pt idx="7">
                  <c:v>415</c:v>
                </c:pt>
                <c:pt idx="8">
                  <c:v>232</c:v>
                </c:pt>
                <c:pt idx="9">
                  <c:v>220</c:v>
                </c:pt>
                <c:pt idx="10">
                  <c:v>709</c:v>
                </c:pt>
              </c:numCache>
            </c:numRef>
          </c:yVal>
          <c:smooth val="0"/>
          <c:extLst>
            <c:ext xmlns:c16="http://schemas.microsoft.com/office/drawing/2014/chart" uri="{C3380CC4-5D6E-409C-BE32-E72D297353CC}">
              <c16:uniqueId val="{00000000-209C-44A8-B204-604BAEE8E1DF}"/>
            </c:ext>
          </c:extLst>
        </c:ser>
        <c:dLbls>
          <c:showLegendKey val="0"/>
          <c:showVal val="0"/>
          <c:showCatName val="0"/>
          <c:showSerName val="0"/>
          <c:showPercent val="0"/>
          <c:showBubbleSize val="0"/>
        </c:dLbls>
        <c:axId val="305589280"/>
        <c:axId val="305589672"/>
      </c:scatterChart>
      <c:valAx>
        <c:axId val="305589280"/>
        <c:scaling>
          <c:orientation val="minMax"/>
        </c:scaling>
        <c:delete val="0"/>
        <c:axPos val="b"/>
        <c:title>
          <c:tx>
            <c:rich>
              <a:bodyPr/>
              <a:lstStyle/>
              <a:p>
                <a:pPr>
                  <a:defRPr/>
                </a:pPr>
                <a:r>
                  <a:rPr lang="en-US"/>
                  <a:t>Estimate</a:t>
                </a:r>
              </a:p>
              <a:p>
                <a:pPr>
                  <a:defRPr/>
                </a:pPr>
                <a:endParaRPr lang="en-US"/>
              </a:p>
            </c:rich>
          </c:tx>
          <c:overlay val="0"/>
        </c:title>
        <c:numFmt formatCode="General" sourceLinked="1"/>
        <c:majorTickMark val="out"/>
        <c:minorTickMark val="none"/>
        <c:tickLblPos val="nextTo"/>
        <c:crossAx val="305589672"/>
        <c:crosses val="autoZero"/>
        <c:crossBetween val="midCat"/>
      </c:valAx>
      <c:valAx>
        <c:axId val="305589672"/>
        <c:scaling>
          <c:orientation val="minMax"/>
        </c:scaling>
        <c:delete val="0"/>
        <c:axPos val="l"/>
        <c:majorGridlines>
          <c:spPr>
            <a:ln>
              <a:prstDash val="dash"/>
            </a:ln>
          </c:spPr>
        </c:majorGridlines>
        <c:title>
          <c:tx>
            <c:rich>
              <a:bodyPr rot="-5400000" vert="horz"/>
              <a:lstStyle/>
              <a:p>
                <a:pPr>
                  <a:defRPr/>
                </a:pPr>
                <a:r>
                  <a:rPr lang="en-US"/>
                  <a:t>Actual</a:t>
                </a:r>
              </a:p>
            </c:rich>
          </c:tx>
          <c:overlay val="0"/>
        </c:title>
        <c:numFmt formatCode="General" sourceLinked="1"/>
        <c:majorTickMark val="out"/>
        <c:minorTickMark val="none"/>
        <c:tickLblPos val="nextTo"/>
        <c:crossAx val="305589280"/>
        <c:crosses val="autoZero"/>
        <c:crossBetween val="midCat"/>
      </c:valAx>
    </c:plotArea>
    <c:plotVisOnly val="1"/>
    <c:dispBlanksAs val="gap"/>
    <c:showDLblsOverMax val="0"/>
  </c:chart>
  <c:txPr>
    <a:bodyPr/>
    <a:lstStyle/>
    <a:p>
      <a:pPr>
        <a:defRPr>
          <a:latin typeface="Arial"/>
          <a:cs typeface="Arial"/>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587729658792699"/>
          <c:y val="0.124643712299121"/>
          <c:w val="0.62371959755030604"/>
          <c:h val="0.72896866510107305"/>
        </c:manualLayout>
      </c:layout>
      <c:lineChart>
        <c:grouping val="standard"/>
        <c:varyColors val="0"/>
        <c:ser>
          <c:idx val="0"/>
          <c:order val="0"/>
          <c:tx>
            <c:v>Estimate</c:v>
          </c:tx>
          <c:errBars>
            <c:errDir val="y"/>
            <c:errBarType val="both"/>
            <c:errValType val="fixedVal"/>
            <c:noEndCap val="0"/>
            <c:val val="20"/>
          </c:errBars>
          <c:val>
            <c:numRef>
              <c:f>aggregating_errors!$B$4:$B$28</c:f>
              <c:numCache>
                <c:formatCode>General</c:formatCode>
                <c:ptCount val="25"/>
                <c:pt idx="0">
                  <c:v>40</c:v>
                </c:pt>
                <c:pt idx="1">
                  <c:v>40</c:v>
                </c:pt>
                <c:pt idx="2">
                  <c:v>40</c:v>
                </c:pt>
                <c:pt idx="3">
                  <c:v>40</c:v>
                </c:pt>
                <c:pt idx="4">
                  <c:v>40</c:v>
                </c:pt>
                <c:pt idx="5">
                  <c:v>40</c:v>
                </c:pt>
                <c:pt idx="6">
                  <c:v>40</c:v>
                </c:pt>
                <c:pt idx="7">
                  <c:v>40</c:v>
                </c:pt>
                <c:pt idx="8">
                  <c:v>40</c:v>
                </c:pt>
                <c:pt idx="9">
                  <c:v>40</c:v>
                </c:pt>
                <c:pt idx="10">
                  <c:v>40</c:v>
                </c:pt>
                <c:pt idx="11">
                  <c:v>40</c:v>
                </c:pt>
                <c:pt idx="12">
                  <c:v>40</c:v>
                </c:pt>
                <c:pt idx="13">
                  <c:v>40</c:v>
                </c:pt>
                <c:pt idx="14">
                  <c:v>40</c:v>
                </c:pt>
                <c:pt idx="15">
                  <c:v>40</c:v>
                </c:pt>
                <c:pt idx="16">
                  <c:v>40</c:v>
                </c:pt>
                <c:pt idx="17">
                  <c:v>40</c:v>
                </c:pt>
                <c:pt idx="18">
                  <c:v>40</c:v>
                </c:pt>
                <c:pt idx="19">
                  <c:v>40</c:v>
                </c:pt>
                <c:pt idx="20">
                  <c:v>40</c:v>
                </c:pt>
                <c:pt idx="21">
                  <c:v>40</c:v>
                </c:pt>
                <c:pt idx="22">
                  <c:v>40</c:v>
                </c:pt>
                <c:pt idx="23">
                  <c:v>40</c:v>
                </c:pt>
                <c:pt idx="24">
                  <c:v>40</c:v>
                </c:pt>
              </c:numCache>
            </c:numRef>
          </c:val>
          <c:smooth val="0"/>
          <c:extLst>
            <c:ext xmlns:c16="http://schemas.microsoft.com/office/drawing/2014/chart" uri="{C3380CC4-5D6E-409C-BE32-E72D297353CC}">
              <c16:uniqueId val="{00000000-D229-49F7-BD25-AF7C61BAC254}"/>
            </c:ext>
          </c:extLst>
        </c:ser>
        <c:ser>
          <c:idx val="1"/>
          <c:order val="1"/>
          <c:tx>
            <c:v>Actual</c:v>
          </c:tx>
          <c:val>
            <c:numRef>
              <c:f>aggregating_errors!$C$4:$C$28</c:f>
              <c:numCache>
                <c:formatCode>General</c:formatCode>
                <c:ptCount val="25"/>
                <c:pt idx="0">
                  <c:v>36.108049499186727</c:v>
                </c:pt>
                <c:pt idx="1">
                  <c:v>14.368968689108</c:v>
                </c:pt>
                <c:pt idx="2">
                  <c:v>60.531912802799368</c:v>
                </c:pt>
                <c:pt idx="3">
                  <c:v>59.995676013120622</c:v>
                </c:pt>
                <c:pt idx="4">
                  <c:v>14.4429969568057</c:v>
                </c:pt>
                <c:pt idx="5">
                  <c:v>64.395698045708386</c:v>
                </c:pt>
                <c:pt idx="6">
                  <c:v>64.08648157135373</c:v>
                </c:pt>
                <c:pt idx="7">
                  <c:v>18.23364396962797</c:v>
                </c:pt>
                <c:pt idx="8">
                  <c:v>40.240721291828002</c:v>
                </c:pt>
                <c:pt idx="9">
                  <c:v>37.503432840274399</c:v>
                </c:pt>
                <c:pt idx="10">
                  <c:v>40.273852051685452</c:v>
                </c:pt>
                <c:pt idx="11">
                  <c:v>14.39664774207542</c:v>
                </c:pt>
                <c:pt idx="12">
                  <c:v>31.036220402087221</c:v>
                </c:pt>
                <c:pt idx="13">
                  <c:v>51.879824740809511</c:v>
                </c:pt>
                <c:pt idx="14">
                  <c:v>41.359579696293977</c:v>
                </c:pt>
                <c:pt idx="15">
                  <c:v>38.433206901284279</c:v>
                </c:pt>
                <c:pt idx="16">
                  <c:v>14.368968689108</c:v>
                </c:pt>
                <c:pt idx="17">
                  <c:v>44.167752004486317</c:v>
                </c:pt>
                <c:pt idx="18">
                  <c:v>45.943978824819382</c:v>
                </c:pt>
                <c:pt idx="19">
                  <c:v>25.488019159896211</c:v>
                </c:pt>
                <c:pt idx="20">
                  <c:v>31.446961306062331</c:v>
                </c:pt>
                <c:pt idx="21">
                  <c:v>30.778712029074459</c:v>
                </c:pt>
                <c:pt idx="22">
                  <c:v>51.205016419026762</c:v>
                </c:pt>
                <c:pt idx="23">
                  <c:v>35.129486873047981</c:v>
                </c:pt>
                <c:pt idx="24">
                  <c:v>41.848347930151597</c:v>
                </c:pt>
              </c:numCache>
            </c:numRef>
          </c:val>
          <c:smooth val="0"/>
          <c:extLst>
            <c:ext xmlns:c16="http://schemas.microsoft.com/office/drawing/2014/chart" uri="{C3380CC4-5D6E-409C-BE32-E72D297353CC}">
              <c16:uniqueId val="{00000001-D229-49F7-BD25-AF7C61BAC254}"/>
            </c:ext>
          </c:extLst>
        </c:ser>
        <c:dLbls>
          <c:showLegendKey val="0"/>
          <c:showVal val="0"/>
          <c:showCatName val="0"/>
          <c:showSerName val="0"/>
          <c:showPercent val="0"/>
          <c:showBubbleSize val="0"/>
        </c:dLbls>
        <c:marker val="1"/>
        <c:smooth val="0"/>
        <c:axId val="351908000"/>
        <c:axId val="351903688"/>
      </c:lineChart>
      <c:catAx>
        <c:axId val="351908000"/>
        <c:scaling>
          <c:orientation val="minMax"/>
        </c:scaling>
        <c:delete val="0"/>
        <c:axPos val="b"/>
        <c:title>
          <c:tx>
            <c:rich>
              <a:bodyPr/>
              <a:lstStyle/>
              <a:p>
                <a:pPr>
                  <a:defRPr/>
                </a:pPr>
                <a:r>
                  <a:rPr lang="en-US"/>
                  <a:t>Estimate Number</a:t>
                </a:r>
              </a:p>
            </c:rich>
          </c:tx>
          <c:overlay val="0"/>
        </c:title>
        <c:majorTickMark val="out"/>
        <c:minorTickMark val="none"/>
        <c:tickLblPos val="nextTo"/>
        <c:crossAx val="351903688"/>
        <c:crosses val="autoZero"/>
        <c:auto val="1"/>
        <c:lblAlgn val="ctr"/>
        <c:lblOffset val="100"/>
        <c:noMultiLvlLbl val="0"/>
      </c:catAx>
      <c:valAx>
        <c:axId val="351903688"/>
        <c:scaling>
          <c:orientation val="minMax"/>
        </c:scaling>
        <c:delete val="0"/>
        <c:axPos val="l"/>
        <c:majorGridlines/>
        <c:title>
          <c:tx>
            <c:rich>
              <a:bodyPr rot="-5400000" vert="horz"/>
              <a:lstStyle/>
              <a:p>
                <a:pPr>
                  <a:defRPr/>
                </a:pPr>
                <a:r>
                  <a:rPr lang="en-US"/>
                  <a:t>Estimate</a:t>
                </a:r>
              </a:p>
            </c:rich>
          </c:tx>
          <c:overlay val="0"/>
        </c:title>
        <c:numFmt formatCode="General" sourceLinked="1"/>
        <c:majorTickMark val="out"/>
        <c:minorTickMark val="none"/>
        <c:tickLblPos val="nextTo"/>
        <c:crossAx val="351908000"/>
        <c:crosses val="autoZero"/>
        <c:crossBetween val="between"/>
      </c:valAx>
    </c:plotArea>
    <c:legend>
      <c:legendPos val="r"/>
      <c:layout>
        <c:manualLayout>
          <c:xMode val="edge"/>
          <c:yMode val="edge"/>
          <c:x val="0.51515244969378804"/>
          <c:y val="6.8410404291568805E-2"/>
          <c:w val="0.18206977252843401"/>
          <c:h val="0.132185039370079"/>
        </c:manualLayout>
      </c:layout>
      <c:overlay val="0"/>
    </c:legend>
    <c:plotVisOnly val="1"/>
    <c:dispBlanksAs val="gap"/>
    <c:showDLblsOverMax val="0"/>
  </c:chart>
  <c:txPr>
    <a:bodyPr/>
    <a:lstStyle/>
    <a:p>
      <a:pPr>
        <a:defRPr b="1"/>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Size (LOC)</a:t>
            </a:r>
          </a:p>
        </c:rich>
      </c:tx>
      <c:overlay val="0"/>
    </c:title>
    <c:autoTitleDeleted val="0"/>
    <c:plotArea>
      <c:layout>
        <c:manualLayout>
          <c:layoutTarget val="inner"/>
          <c:xMode val="edge"/>
          <c:yMode val="edge"/>
          <c:x val="0.18569006999125101"/>
          <c:y val="0.178409883560599"/>
          <c:w val="0.75842104111985997"/>
          <c:h val="0.56317737785866995"/>
        </c:manualLayout>
      </c:layout>
      <c:scatterChart>
        <c:scatterStyle val="lineMarker"/>
        <c:varyColors val="0"/>
        <c:ser>
          <c:idx val="0"/>
          <c:order val="0"/>
          <c:tx>
            <c:strRef>
              <c:f>Sheet1!$B$1</c:f>
              <c:strCache>
                <c:ptCount val="1"/>
                <c:pt idx="0">
                  <c:v>actual</c:v>
                </c:pt>
              </c:strCache>
            </c:strRef>
          </c:tx>
          <c:spPr>
            <a:ln w="28575">
              <a:noFill/>
            </a:ln>
          </c:spPr>
          <c:xVal>
            <c:numRef>
              <c:f>Sheet1!$A$2:$A$12</c:f>
              <c:numCache>
                <c:formatCode>General</c:formatCode>
                <c:ptCount val="11"/>
                <c:pt idx="0">
                  <c:v>100</c:v>
                </c:pt>
                <c:pt idx="1">
                  <c:v>120</c:v>
                </c:pt>
                <c:pt idx="2">
                  <c:v>150</c:v>
                </c:pt>
                <c:pt idx="3">
                  <c:v>250</c:v>
                </c:pt>
                <c:pt idx="4">
                  <c:v>300</c:v>
                </c:pt>
                <c:pt idx="5">
                  <c:v>350</c:v>
                </c:pt>
                <c:pt idx="6">
                  <c:v>450</c:v>
                </c:pt>
                <c:pt idx="7">
                  <c:v>550</c:v>
                </c:pt>
                <c:pt idx="8">
                  <c:v>600</c:v>
                </c:pt>
                <c:pt idx="9">
                  <c:v>650</c:v>
                </c:pt>
                <c:pt idx="10">
                  <c:v>700</c:v>
                </c:pt>
              </c:numCache>
            </c:numRef>
          </c:xVal>
          <c:yVal>
            <c:numRef>
              <c:f>Sheet1!$B$2:$B$12</c:f>
              <c:numCache>
                <c:formatCode>General</c:formatCode>
                <c:ptCount val="11"/>
                <c:pt idx="0">
                  <c:v>169</c:v>
                </c:pt>
                <c:pt idx="1">
                  <c:v>109</c:v>
                </c:pt>
                <c:pt idx="2">
                  <c:v>95</c:v>
                </c:pt>
                <c:pt idx="3">
                  <c:v>84</c:v>
                </c:pt>
                <c:pt idx="4">
                  <c:v>312</c:v>
                </c:pt>
                <c:pt idx="5">
                  <c:v>117</c:v>
                </c:pt>
                <c:pt idx="6">
                  <c:v>396</c:v>
                </c:pt>
                <c:pt idx="7">
                  <c:v>415</c:v>
                </c:pt>
                <c:pt idx="8">
                  <c:v>232</c:v>
                </c:pt>
                <c:pt idx="9">
                  <c:v>220</c:v>
                </c:pt>
                <c:pt idx="10">
                  <c:v>709</c:v>
                </c:pt>
              </c:numCache>
            </c:numRef>
          </c:yVal>
          <c:smooth val="0"/>
          <c:extLst>
            <c:ext xmlns:c16="http://schemas.microsoft.com/office/drawing/2014/chart" uri="{C3380CC4-5D6E-409C-BE32-E72D297353CC}">
              <c16:uniqueId val="{00000000-ABEC-4A8B-AD88-062E067AAB68}"/>
            </c:ext>
          </c:extLst>
        </c:ser>
        <c:dLbls>
          <c:showLegendKey val="0"/>
          <c:showVal val="0"/>
          <c:showCatName val="0"/>
          <c:showSerName val="0"/>
          <c:showPercent val="0"/>
          <c:showBubbleSize val="0"/>
        </c:dLbls>
        <c:axId val="306956320"/>
        <c:axId val="306957888"/>
      </c:scatterChart>
      <c:valAx>
        <c:axId val="306956320"/>
        <c:scaling>
          <c:orientation val="minMax"/>
        </c:scaling>
        <c:delete val="0"/>
        <c:axPos val="b"/>
        <c:title>
          <c:tx>
            <c:rich>
              <a:bodyPr/>
              <a:lstStyle/>
              <a:p>
                <a:pPr>
                  <a:defRPr/>
                </a:pPr>
                <a:r>
                  <a:rPr lang="en-US"/>
                  <a:t>Estimate</a:t>
                </a:r>
              </a:p>
              <a:p>
                <a:pPr>
                  <a:defRPr/>
                </a:pPr>
                <a:endParaRPr lang="en-US"/>
              </a:p>
            </c:rich>
          </c:tx>
          <c:overlay val="0"/>
        </c:title>
        <c:numFmt formatCode="General" sourceLinked="1"/>
        <c:majorTickMark val="out"/>
        <c:minorTickMark val="none"/>
        <c:tickLblPos val="nextTo"/>
        <c:crossAx val="306957888"/>
        <c:crosses val="autoZero"/>
        <c:crossBetween val="midCat"/>
      </c:valAx>
      <c:valAx>
        <c:axId val="306957888"/>
        <c:scaling>
          <c:orientation val="minMax"/>
        </c:scaling>
        <c:delete val="0"/>
        <c:axPos val="l"/>
        <c:majorGridlines>
          <c:spPr>
            <a:ln>
              <a:prstDash val="dash"/>
            </a:ln>
          </c:spPr>
        </c:majorGridlines>
        <c:title>
          <c:tx>
            <c:rich>
              <a:bodyPr rot="-5400000" vert="horz"/>
              <a:lstStyle/>
              <a:p>
                <a:pPr>
                  <a:defRPr/>
                </a:pPr>
                <a:r>
                  <a:rPr lang="en-US"/>
                  <a:t>Actual</a:t>
                </a:r>
              </a:p>
            </c:rich>
          </c:tx>
          <c:overlay val="0"/>
        </c:title>
        <c:numFmt formatCode="General" sourceLinked="1"/>
        <c:majorTickMark val="out"/>
        <c:minorTickMark val="none"/>
        <c:tickLblPos val="nextTo"/>
        <c:crossAx val="306956320"/>
        <c:crosses val="autoZero"/>
        <c:crossBetween val="midCat"/>
      </c:valAx>
    </c:plotArea>
    <c:plotVisOnly val="1"/>
    <c:dispBlanksAs val="gap"/>
    <c:showDLblsOverMax val="0"/>
  </c:chart>
  <c:txPr>
    <a:bodyPr/>
    <a:lstStyle/>
    <a:p>
      <a:pPr>
        <a:defRPr>
          <a:latin typeface="Arial"/>
          <a:cs typeface="Arial"/>
        </a:defRPr>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drawings/drawing1.xml><?xml version="1.0" encoding="utf-8"?>
<c:userShapes xmlns:c="http://schemas.openxmlformats.org/drawingml/2006/chart">
  <cdr:relSizeAnchor xmlns:cdr="http://schemas.openxmlformats.org/drawingml/2006/chartDrawing">
    <cdr:from>
      <cdr:x>0.75758</cdr:x>
      <cdr:y>0.3297</cdr:y>
    </cdr:from>
    <cdr:to>
      <cdr:x>0.76667</cdr:x>
      <cdr:y>0.57709</cdr:y>
    </cdr:to>
    <cdr:sp macro="" textlink="">
      <cdr:nvSpPr>
        <cdr:cNvPr id="4" name="Right Brace 3"/>
        <cdr:cNvSpPr/>
      </cdr:nvSpPr>
      <cdr:spPr>
        <a:xfrm xmlns:a="http://schemas.openxmlformats.org/drawingml/2006/main" flipH="1">
          <a:off x="3810000" y="1155653"/>
          <a:ext cx="45719" cy="867159"/>
        </a:xfrm>
        <a:prstGeom xmlns:a="http://schemas.openxmlformats.org/drawingml/2006/main" prst="rightBrace">
          <a:avLst/>
        </a:prstGeom>
        <a:ln xmlns:a="http://schemas.openxmlformats.org/drawingml/2006/main" w="25400">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r>
            <a:rPr lang="en-US" dirty="0"/>
            <a:t>[[[</a:t>
          </a:r>
        </a:p>
      </cdr:txBody>
    </cdr:sp>
  </cdr:relSizeAnchor>
  <cdr:relSizeAnchor xmlns:cdr="http://schemas.openxmlformats.org/drawingml/2006/chartDrawing">
    <cdr:from>
      <cdr:x>0.5087</cdr:x>
      <cdr:y>0.57348</cdr:y>
    </cdr:from>
    <cdr:to>
      <cdr:x>0.72973</cdr:x>
      <cdr:y>0.66304</cdr:y>
    </cdr:to>
    <cdr:sp macro="" textlink="">
      <cdr:nvSpPr>
        <cdr:cNvPr id="3" name="TextBox 23"/>
        <cdr:cNvSpPr txBox="1"/>
      </cdr:nvSpPr>
      <cdr:spPr>
        <a:xfrm xmlns:a="http://schemas.openxmlformats.org/drawingml/2006/main">
          <a:off x="2558378" y="2010159"/>
          <a:ext cx="1111586" cy="3139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1pPr>
          <a:lvl2pPr marL="4572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2pPr>
          <a:lvl3pPr marL="9144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3pPr>
          <a:lvl4pPr marL="13716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4pPr>
          <a:lvl5pPr marL="18288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5pPr>
          <a:lvl6pPr marL="2286000" algn="l" defTabSz="914400" rtl="0" eaLnBrk="1" latinLnBrk="0" hangingPunct="1">
            <a:defRPr sz="1600" b="1" kern="1200">
              <a:solidFill>
                <a:schemeClr val="folHlink"/>
              </a:solidFill>
              <a:latin typeface="Arial" charset="0"/>
              <a:ea typeface="+mn-ea"/>
              <a:cs typeface="Arial" charset="0"/>
            </a:defRPr>
          </a:lvl6pPr>
          <a:lvl7pPr marL="2743200" algn="l" defTabSz="914400" rtl="0" eaLnBrk="1" latinLnBrk="0" hangingPunct="1">
            <a:defRPr sz="1600" b="1" kern="1200">
              <a:solidFill>
                <a:schemeClr val="folHlink"/>
              </a:solidFill>
              <a:latin typeface="Arial" charset="0"/>
              <a:ea typeface="+mn-ea"/>
              <a:cs typeface="Arial" charset="0"/>
            </a:defRPr>
          </a:lvl7pPr>
          <a:lvl8pPr marL="3200400" algn="l" defTabSz="914400" rtl="0" eaLnBrk="1" latinLnBrk="0" hangingPunct="1">
            <a:defRPr sz="1600" b="1" kern="1200">
              <a:solidFill>
                <a:schemeClr val="folHlink"/>
              </a:solidFill>
              <a:latin typeface="Arial" charset="0"/>
              <a:ea typeface="+mn-ea"/>
              <a:cs typeface="Arial" charset="0"/>
            </a:defRPr>
          </a:lvl8pPr>
          <a:lvl9pPr marL="3657600" algn="l" defTabSz="914400" rtl="0" eaLnBrk="1" latinLnBrk="0" hangingPunct="1">
            <a:defRPr sz="1600" b="1" kern="1200">
              <a:solidFill>
                <a:schemeClr val="folHlink"/>
              </a:solidFill>
              <a:latin typeface="Arial" charset="0"/>
              <a:ea typeface="+mn-ea"/>
              <a:cs typeface="Arial" charset="0"/>
            </a:defRPr>
          </a:lvl9pPr>
        </a:lstStyle>
        <a:p xmlns:a="http://schemas.openxmlformats.org/drawingml/2006/main">
          <a:r>
            <a:rPr lang="en-US" dirty="0" err="1">
              <a:solidFill>
                <a:schemeClr val="accent1"/>
              </a:solidFill>
            </a:rPr>
            <a:t>AvE</a:t>
          </a:r>
          <a:r>
            <a:rPr lang="en-US" dirty="0">
              <a:solidFill>
                <a:schemeClr val="accent1"/>
              </a:solidFill>
            </a:rPr>
            <a:t> (A/E)</a:t>
          </a:r>
        </a:p>
      </cdr:txBody>
    </cdr:sp>
  </cdr:relSizeAnchor>
</c:userShapes>
</file>

<file path=ppt/drawings/drawing2.xml><?xml version="1.0" encoding="utf-8"?>
<c:userShapes xmlns:c="http://schemas.openxmlformats.org/drawingml/2006/chart">
  <cdr:relSizeAnchor xmlns:cdr="http://schemas.openxmlformats.org/drawingml/2006/chartDrawing">
    <cdr:from>
      <cdr:x>0.775</cdr:x>
      <cdr:y>0.24868</cdr:y>
    </cdr:from>
    <cdr:to>
      <cdr:x>0.925</cdr:x>
      <cdr:y>0.4709</cdr:y>
    </cdr:to>
    <cdr:sp macro="" textlink="">
      <cdr:nvSpPr>
        <cdr:cNvPr id="2" name="TextBox 1"/>
        <cdr:cNvSpPr txBox="1"/>
      </cdr:nvSpPr>
      <cdr:spPr>
        <a:xfrm xmlns:a="http://schemas.openxmlformats.org/drawingml/2006/main">
          <a:off x="4724400" y="1023257"/>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solidFill>
                <a:srgbClr val="FF0000"/>
              </a:solidFill>
            </a:rPr>
            <a:t>High Estimates</a:t>
          </a:r>
        </a:p>
      </cdr:txBody>
    </cdr:sp>
  </cdr:relSizeAnchor>
  <cdr:relSizeAnchor xmlns:cdr="http://schemas.openxmlformats.org/drawingml/2006/chartDrawing">
    <cdr:from>
      <cdr:x>0.775</cdr:x>
      <cdr:y>0.53704</cdr:y>
    </cdr:from>
    <cdr:to>
      <cdr:x>0.925</cdr:x>
      <cdr:y>0.75926</cdr:y>
    </cdr:to>
    <cdr:sp macro="" textlink="">
      <cdr:nvSpPr>
        <cdr:cNvPr id="3" name="TextBox 1"/>
        <cdr:cNvSpPr txBox="1"/>
      </cdr:nvSpPr>
      <cdr:spPr>
        <a:xfrm xmlns:a="http://schemas.openxmlformats.org/drawingml/2006/main">
          <a:off x="4724400" y="2209800"/>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solidFill>
                <a:srgbClr val="00B0F0"/>
              </a:solidFill>
            </a:rPr>
            <a:t>Low Estimates</a:t>
          </a:r>
        </a:p>
      </cdr:txBody>
    </cdr:sp>
  </cdr:relSizeAnchor>
</c:userShapes>
</file>

<file path=ppt/drawings/drawing3.xml><?xml version="1.0" encoding="utf-8"?>
<c:userShapes xmlns:c="http://schemas.openxmlformats.org/drawingml/2006/chart">
  <cdr:relSizeAnchor xmlns:cdr="http://schemas.openxmlformats.org/drawingml/2006/chartDrawing">
    <cdr:from>
      <cdr:x>0.75758</cdr:x>
      <cdr:y>0.37944</cdr:y>
    </cdr:from>
    <cdr:to>
      <cdr:x>0.80303</cdr:x>
      <cdr:y>0.57983</cdr:y>
    </cdr:to>
    <cdr:sp macro="" textlink="">
      <cdr:nvSpPr>
        <cdr:cNvPr id="4" name="Right Brace 3"/>
        <cdr:cNvSpPr/>
      </cdr:nvSpPr>
      <cdr:spPr>
        <a:xfrm xmlns:a="http://schemas.openxmlformats.org/drawingml/2006/main">
          <a:off x="3810000" y="1330004"/>
          <a:ext cx="228600" cy="702428"/>
        </a:xfrm>
        <a:prstGeom xmlns:a="http://schemas.openxmlformats.org/drawingml/2006/main" prst="rightBrace">
          <a:avLst/>
        </a:prstGeom>
        <a:noFill xmlns:a="http://schemas.openxmlformats.org/drawingml/2006/main"/>
        <a:ln xmlns:a="http://schemas.openxmlformats.org/drawingml/2006/main" w="25400">
          <a:solidFill>
            <a:schemeClr val="accent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r>
            <a:rPr lang="en-US" dirty="0"/>
            <a:t>[[[</a:t>
          </a:r>
        </a:p>
      </cdr:txBody>
    </cdr:sp>
  </cdr:relSizeAnchor>
  <cdr:relSizeAnchor xmlns:cdr="http://schemas.openxmlformats.org/drawingml/2006/chartDrawing">
    <cdr:from>
      <cdr:x>0.79192</cdr:x>
      <cdr:y>0.30435</cdr:y>
    </cdr:from>
    <cdr:to>
      <cdr:x>0.83535</cdr:x>
      <cdr:y>0.38587</cdr:y>
    </cdr:to>
    <cdr:sp macro="" textlink="">
      <cdr:nvSpPr>
        <cdr:cNvPr id="2" name="Right Brace 1"/>
        <cdr:cNvSpPr/>
      </cdr:nvSpPr>
      <cdr:spPr>
        <a:xfrm xmlns:a="http://schemas.openxmlformats.org/drawingml/2006/main">
          <a:off x="3982720" y="1066800"/>
          <a:ext cx="218440" cy="285750"/>
        </a:xfrm>
        <a:prstGeom xmlns:a="http://schemas.openxmlformats.org/drawingml/2006/main" prst="rightBrace">
          <a:avLst/>
        </a:prstGeom>
        <a:ln xmlns:a="http://schemas.openxmlformats.org/drawingml/2006/main" w="25400">
          <a:solidFill>
            <a:schemeClr val="accent5"/>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0.5303</cdr:x>
      <cdr:y>0.10809</cdr:y>
    </cdr:from>
    <cdr:to>
      <cdr:x>0.76623</cdr:x>
      <cdr:y>0.26087</cdr:y>
    </cdr:to>
    <cdr:sp macro="" textlink="">
      <cdr:nvSpPr>
        <cdr:cNvPr id="5" name="TextBox 16"/>
        <cdr:cNvSpPr txBox="1"/>
      </cdr:nvSpPr>
      <cdr:spPr>
        <a:xfrm xmlns:a="http://schemas.openxmlformats.org/drawingml/2006/main">
          <a:off x="2667000" y="378869"/>
          <a:ext cx="1186543" cy="535531"/>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1pPr>
          <a:lvl2pPr marL="4572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2pPr>
          <a:lvl3pPr marL="9144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3pPr>
          <a:lvl4pPr marL="13716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4pPr>
          <a:lvl5pPr marL="1828800" algn="l" rtl="0" eaLnBrk="0" fontAlgn="base" hangingPunct="0">
            <a:lnSpc>
              <a:spcPct val="90000"/>
            </a:lnSpc>
            <a:spcBef>
              <a:spcPct val="0"/>
            </a:spcBef>
            <a:spcAft>
              <a:spcPct val="0"/>
            </a:spcAft>
            <a:defRPr sz="1600" b="1" kern="1200">
              <a:solidFill>
                <a:schemeClr val="folHlink"/>
              </a:solidFill>
              <a:latin typeface="Arial" charset="0"/>
              <a:ea typeface="+mn-ea"/>
              <a:cs typeface="Arial" charset="0"/>
            </a:defRPr>
          </a:lvl5pPr>
          <a:lvl6pPr marL="2286000" algn="l" defTabSz="914400" rtl="0" eaLnBrk="1" latinLnBrk="0" hangingPunct="1">
            <a:defRPr sz="1600" b="1" kern="1200">
              <a:solidFill>
                <a:schemeClr val="folHlink"/>
              </a:solidFill>
              <a:latin typeface="Arial" charset="0"/>
              <a:ea typeface="+mn-ea"/>
              <a:cs typeface="Arial" charset="0"/>
            </a:defRPr>
          </a:lvl6pPr>
          <a:lvl7pPr marL="2743200" algn="l" defTabSz="914400" rtl="0" eaLnBrk="1" latinLnBrk="0" hangingPunct="1">
            <a:defRPr sz="1600" b="1" kern="1200">
              <a:solidFill>
                <a:schemeClr val="folHlink"/>
              </a:solidFill>
              <a:latin typeface="Arial" charset="0"/>
              <a:ea typeface="+mn-ea"/>
              <a:cs typeface="Arial" charset="0"/>
            </a:defRPr>
          </a:lvl7pPr>
          <a:lvl8pPr marL="3200400" algn="l" defTabSz="914400" rtl="0" eaLnBrk="1" latinLnBrk="0" hangingPunct="1">
            <a:defRPr sz="1600" b="1" kern="1200">
              <a:solidFill>
                <a:schemeClr val="folHlink"/>
              </a:solidFill>
              <a:latin typeface="Arial" charset="0"/>
              <a:ea typeface="+mn-ea"/>
              <a:cs typeface="Arial" charset="0"/>
            </a:defRPr>
          </a:lvl8pPr>
          <a:lvl9pPr marL="3657600" algn="l" defTabSz="914400" rtl="0" eaLnBrk="1" latinLnBrk="0" hangingPunct="1">
            <a:defRPr sz="1600" b="1" kern="1200">
              <a:solidFill>
                <a:schemeClr val="folHlink"/>
              </a:solidFill>
              <a:latin typeface="Arial" charset="0"/>
              <a:ea typeface="+mn-ea"/>
              <a:cs typeface="Arial" charset="0"/>
            </a:defRPr>
          </a:lvl9pPr>
        </a:lstStyle>
        <a:p xmlns:a="http://schemas.openxmlformats.org/drawingml/2006/main">
          <a:pPr algn="ctr"/>
          <a:r>
            <a:rPr lang="en-US" dirty="0">
              <a:solidFill>
                <a:schemeClr val="accent5"/>
              </a:solidFill>
            </a:rPr>
            <a:t>Combined</a:t>
          </a:r>
        </a:p>
        <a:p xmlns:a="http://schemas.openxmlformats.org/drawingml/2006/main">
          <a:pPr algn="ctr"/>
          <a:r>
            <a:rPr lang="en-US" dirty="0">
              <a:solidFill>
                <a:schemeClr val="accent5"/>
              </a:solidFill>
            </a:rPr>
            <a:t>Error</a:t>
          </a:r>
        </a:p>
      </cdr:txBody>
    </cdr:sp>
  </cdr:relSizeAnchor>
  <cdr:relSizeAnchor xmlns:cdr="http://schemas.openxmlformats.org/drawingml/2006/chartDrawing">
    <cdr:from>
      <cdr:x>0.65152</cdr:x>
      <cdr:y>0.19565</cdr:y>
    </cdr:from>
    <cdr:to>
      <cdr:x>0.80303</cdr:x>
      <cdr:y>0.34783</cdr:y>
    </cdr:to>
    <cdr:cxnSp macro="">
      <cdr:nvCxnSpPr>
        <cdr:cNvPr id="12" name="Elbow Connector 11">
          <a:extLst xmlns:a="http://schemas.openxmlformats.org/drawingml/2006/main">
            <a:ext uri="{FF2B5EF4-FFF2-40B4-BE49-F238E27FC236}">
              <a16:creationId xmlns:a16="http://schemas.microsoft.com/office/drawing/2014/main" id="{4518DE6E-A5A8-4CED-A37D-DBDAFB3E2CC2}"/>
            </a:ext>
          </a:extLst>
        </cdr:cNvPr>
        <cdr:cNvCxnSpPr/>
      </cdr:nvCxnSpPr>
      <cdr:spPr>
        <a:xfrm xmlns:a="http://schemas.openxmlformats.org/drawingml/2006/main">
          <a:off x="3276600" y="685800"/>
          <a:ext cx="762000" cy="533400"/>
        </a:xfrm>
        <a:prstGeom xmlns:a="http://schemas.openxmlformats.org/drawingml/2006/main" prst="bentConnector3">
          <a:avLst/>
        </a:prstGeom>
        <a:ln xmlns:a="http://schemas.openxmlformats.org/drawingml/2006/main">
          <a:solidFill>
            <a:schemeClr val="accent5"/>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4143518" y="9119995"/>
            <a:ext cx="3170030" cy="479570"/>
          </a:xfrm>
          <a:prstGeom prst="rect">
            <a:avLst/>
          </a:prstGeom>
        </p:spPr>
        <p:txBody>
          <a:bodyPr lIns="94670" tIns="47335" rIns="94670" bIns="47335"/>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Emphasize</a:t>
            </a:r>
            <a:r>
              <a:rPr lang="en-US" baseline="0" dirty="0"/>
              <a:t> that estimating is a skill that must be practiced. Improvement requires a repeatable approach that can be measured and practiced.</a:t>
            </a:r>
          </a:p>
          <a:p>
            <a:endParaRPr lang="en-US" baseline="0" dirty="0"/>
          </a:p>
          <a:p>
            <a:r>
              <a:rPr lang="en-US" baseline="0" dirty="0"/>
              <a:t>Need to get in </a:t>
            </a:r>
          </a:p>
          <a:p>
            <a:pPr marL="362480" indent="-362480">
              <a:buAutoNum type="arabicParenR"/>
            </a:pPr>
            <a:r>
              <a:rPr lang="en-US" baseline="0" dirty="0"/>
              <a:t>Wide bins are necessary to make typical sizes very distinct</a:t>
            </a:r>
          </a:p>
          <a:p>
            <a:pPr marL="362480" indent="-362480">
              <a:buAutoNum type="arabicParenR"/>
            </a:pPr>
            <a:endParaRPr lang="en-US" baseline="0" dirty="0"/>
          </a:p>
          <a:p>
            <a:pPr marL="362480" indent="-362480">
              <a:buAutoNum type="arabicParenR"/>
            </a:pPr>
            <a:r>
              <a:rPr lang="en-US" baseline="0" dirty="0"/>
              <a:t>Feedback should be emphasized</a:t>
            </a:r>
            <a:endParaRPr lang="en-US" dirty="0"/>
          </a:p>
        </p:txBody>
      </p:sp>
    </p:spTree>
    <p:extLst>
      <p:ext uri="{BB962C8B-B14F-4D97-AF65-F5344CB8AC3E}">
        <p14:creationId xmlns:p14="http://schemas.microsoft.com/office/powerpoint/2010/main" val="4172345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Connect the improvement to the measurement framework and deliberate practice.</a:t>
            </a:r>
          </a:p>
          <a:p>
            <a:r>
              <a:rPr lang="en-US" dirty="0"/>
              <a:t>The remainder of this module will elaborate on</a:t>
            </a:r>
            <a:r>
              <a:rPr lang="en-US" baseline="0" dirty="0"/>
              <a:t> the specific approach.</a:t>
            </a:r>
            <a:endParaRPr lang="en-US" dirty="0"/>
          </a:p>
        </p:txBody>
      </p:sp>
    </p:spTree>
    <p:extLst>
      <p:ext uri="{BB962C8B-B14F-4D97-AF65-F5344CB8AC3E}">
        <p14:creationId xmlns:p14="http://schemas.microsoft.com/office/powerpoint/2010/main" val="3137274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8"/>
          <p:cNvSpPr>
            <a:spLocks noGrp="1" noChangeArrowheads="1"/>
          </p:cNvSpPr>
          <p:nvPr>
            <p:ph type="ftr" sz="quarter" idx="4"/>
          </p:nvPr>
        </p:nvSpPr>
        <p:spPr>
          <a:xfrm>
            <a:off x="1" y="9120149"/>
            <a:ext cx="3170256"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pPr eaLnBrk="1" hangingPunct="1"/>
            <a:r>
              <a:rPr lang="en-US" altLang="en-US" sz="1000"/>
              <a:t>© 2007 Carnegie Mellon University</a:t>
            </a:r>
          </a:p>
          <a:p>
            <a:pPr algn="l" eaLnBrk="1" hangingPunct="1"/>
            <a:r>
              <a:rPr lang="en-US" altLang="en-US" sz="800">
                <a:latin typeface="Times New Roman" pitchFamily="18" charset="0"/>
              </a:rPr>
              <a:t>  </a:t>
            </a:r>
          </a:p>
        </p:txBody>
      </p:sp>
      <p:sp>
        <p:nvSpPr>
          <p:cNvPr id="40963" name="Rectangle 12"/>
          <p:cNvSpPr>
            <a:spLocks noGrp="1" noChangeArrowheads="1"/>
          </p:cNvSpPr>
          <p:nvPr>
            <p:ph type="hdr" sz="quarter"/>
          </p:nvPr>
        </p:nvSpPr>
        <p:spPr>
          <a:xfrm>
            <a:off x="1" y="1"/>
            <a:ext cx="3170256"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r>
              <a:rPr lang="en-US" altLang="en-US"/>
              <a:t>Course Title | Module #</a:t>
            </a:r>
          </a:p>
        </p:txBody>
      </p:sp>
      <p:sp>
        <p:nvSpPr>
          <p:cNvPr id="40964" name="Rectangle 13"/>
          <p:cNvSpPr>
            <a:spLocks noGrp="1" noChangeArrowheads="1"/>
          </p:cNvSpPr>
          <p:nvPr>
            <p:ph type="dt" sz="quarter" idx="1"/>
          </p:nvPr>
        </p:nvSpPr>
        <p:spPr>
          <a:xfrm>
            <a:off x="4143271" y="1"/>
            <a:ext cx="3170256" cy="479399"/>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fld id="{0B94337E-B434-404C-BA5D-E67CA3BC27C3}" type="datetime1">
              <a:rPr lang="en-US" altLang="en-US" smtClean="0"/>
              <a:pPr/>
              <a:t>4/22/2020</a:t>
            </a:fld>
            <a:endParaRPr lang="en-US" altLang="en-US"/>
          </a:p>
        </p:txBody>
      </p:sp>
      <p:sp>
        <p:nvSpPr>
          <p:cNvPr id="40965" name="Rectangle 2"/>
          <p:cNvSpPr>
            <a:spLocks noGrp="1" noRot="1" noChangeAspect="1" noChangeArrowheads="1" noTextEdit="1"/>
          </p:cNvSpPr>
          <p:nvPr>
            <p:ph type="sldImg"/>
          </p:nvPr>
        </p:nvSpPr>
        <p:spPr>
          <a:xfrm>
            <a:off x="2081213" y="628650"/>
            <a:ext cx="2924175" cy="2192338"/>
          </a:xfrm>
          <a:ln/>
        </p:spPr>
      </p:sp>
      <p:sp>
        <p:nvSpPr>
          <p:cNvPr id="4096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069132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First describe what we mean by “bias,” that it is consistent and one-sided.</a:t>
            </a:r>
          </a:p>
          <a:p>
            <a:r>
              <a:rPr lang="en-US" dirty="0"/>
              <a:t>We need historic data to evaluate the actual bias, but</a:t>
            </a:r>
            <a:r>
              <a:rPr lang="en-US" baseline="0" dirty="0"/>
              <a:t> with this data, we can automate the corrections. </a:t>
            </a:r>
            <a:endParaRPr lang="en-US" dirty="0"/>
          </a:p>
        </p:txBody>
      </p:sp>
    </p:spTree>
    <p:extLst>
      <p:ext uri="{BB962C8B-B14F-4D97-AF65-F5344CB8AC3E}">
        <p14:creationId xmlns:p14="http://schemas.microsoft.com/office/powerpoint/2010/main" val="3956909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The data table</a:t>
            </a:r>
            <a:r>
              <a:rPr lang="en-US" baseline="0" dirty="0"/>
              <a:t> is simulated random data that both is biased and includes random error.</a:t>
            </a:r>
          </a:p>
          <a:p>
            <a:endParaRPr lang="en-US" baseline="0" dirty="0"/>
          </a:p>
          <a:p>
            <a:r>
              <a:rPr lang="en-US" baseline="0" dirty="0"/>
              <a:t>The chart shows the raw data.</a:t>
            </a:r>
          </a:p>
          <a:p>
            <a:r>
              <a:rPr lang="en-US" baseline="0" dirty="0"/>
              <a:t>The red line shows non-error estimation. </a:t>
            </a:r>
          </a:p>
          <a:p>
            <a:r>
              <a:rPr lang="en-US" baseline="0" dirty="0"/>
              <a:t>The blue line is a simple average correction factor. </a:t>
            </a:r>
          </a:p>
          <a:p>
            <a:endParaRPr lang="en-US" baseline="0" dirty="0"/>
          </a:p>
          <a:p>
            <a:r>
              <a:rPr lang="en-US" baseline="0" dirty="0"/>
              <a:t>The “gap” shows the average bias, which underestimates the total size. </a:t>
            </a:r>
            <a:endParaRPr lang="en-US" dirty="0"/>
          </a:p>
        </p:txBody>
      </p:sp>
    </p:spTree>
    <p:extLst>
      <p:ext uri="{BB962C8B-B14F-4D97-AF65-F5344CB8AC3E}">
        <p14:creationId xmlns:p14="http://schemas.microsoft.com/office/powerpoint/2010/main" val="156028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After we have addressed bias, the remaining</a:t>
            </a:r>
            <a:r>
              <a:rPr lang="en-US" baseline="0" dirty="0"/>
              <a:t> error is random.</a:t>
            </a:r>
          </a:p>
          <a:p>
            <a:r>
              <a:rPr lang="en-US" baseline="0" dirty="0"/>
              <a:t>We can address random error by either improving our estimation skill (practice and repletion) for individual parts, or</a:t>
            </a:r>
            <a:endParaRPr lang="en-US" dirty="0"/>
          </a:p>
          <a:p>
            <a:r>
              <a:rPr lang="en-US" dirty="0"/>
              <a:t>We can use a property of the central limit theorem</a:t>
            </a:r>
            <a:r>
              <a:rPr lang="en-US" baseline="0" dirty="0"/>
              <a:t> for aggregating random unbiased error. That is, high and low errors will tend to compensate when aggregated.</a:t>
            </a:r>
            <a:endParaRPr lang="en-US" dirty="0"/>
          </a:p>
        </p:txBody>
      </p:sp>
    </p:spTree>
    <p:extLst>
      <p:ext uri="{BB962C8B-B14F-4D97-AF65-F5344CB8AC3E}">
        <p14:creationId xmlns:p14="http://schemas.microsoft.com/office/powerpoint/2010/main" val="305210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This chart used the same data as before.</a:t>
            </a:r>
            <a:r>
              <a:rPr lang="en-US" baseline="0" dirty="0"/>
              <a:t> It shows range expected from combined errors in the green lines. </a:t>
            </a:r>
          </a:p>
          <a:p>
            <a:r>
              <a:rPr lang="en-US" baseline="0" dirty="0"/>
              <a:t>The blue line corrects for the bias; the aggregation reduces the total error. </a:t>
            </a:r>
            <a:endParaRPr lang="en-US" dirty="0"/>
          </a:p>
        </p:txBody>
      </p:sp>
    </p:spTree>
    <p:extLst>
      <p:ext uri="{BB962C8B-B14F-4D97-AF65-F5344CB8AC3E}">
        <p14:creationId xmlns:p14="http://schemas.microsoft.com/office/powerpoint/2010/main" val="9235138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This</a:t>
            </a:r>
            <a:r>
              <a:rPr lang="en-US" baseline="0" dirty="0"/>
              <a:t> and the following table show how to apply this correction.</a:t>
            </a:r>
            <a:endParaRPr lang="en-US" dirty="0"/>
          </a:p>
        </p:txBody>
      </p:sp>
    </p:spTree>
    <p:extLst>
      <p:ext uri="{BB962C8B-B14F-4D97-AF65-F5344CB8AC3E}">
        <p14:creationId xmlns:p14="http://schemas.microsoft.com/office/powerpoint/2010/main" val="1054336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Problem: inaccurate and imprecise estimates</a:t>
            </a:r>
          </a:p>
          <a:p>
            <a:r>
              <a:rPr lang="en-US" dirty="0"/>
              <a:t>Causes: missing parts, systematic</a:t>
            </a:r>
            <a:r>
              <a:rPr lang="en-US" baseline="0" dirty="0"/>
              <a:t> bias high or low, too few parts</a:t>
            </a:r>
          </a:p>
          <a:p>
            <a:endParaRPr lang="en-US" baseline="0" dirty="0"/>
          </a:p>
          <a:p>
            <a:r>
              <a:rPr lang="en-US" baseline="0" dirty="0"/>
              <a:t>Solution: Collect and use historical data on estimations</a:t>
            </a:r>
          </a:p>
          <a:p>
            <a:r>
              <a:rPr lang="en-US" baseline="0" dirty="0"/>
              <a:t>Learn from feedback</a:t>
            </a:r>
          </a:p>
          <a:p>
            <a:r>
              <a:rPr lang="en-US" baseline="0" dirty="0"/>
              <a:t>Apply statistical methods (averaging, compensating errors)</a:t>
            </a:r>
          </a:p>
          <a:p>
            <a:endParaRPr lang="en-US" baseline="0" dirty="0"/>
          </a:p>
          <a:p>
            <a:r>
              <a:rPr lang="en-US" baseline="0" dirty="0"/>
              <a:t>Discuss the problems typically encountered while learning to estimate</a:t>
            </a:r>
          </a:p>
        </p:txBody>
      </p:sp>
    </p:spTree>
    <p:extLst>
      <p:ext uri="{BB962C8B-B14F-4D97-AF65-F5344CB8AC3E}">
        <p14:creationId xmlns:p14="http://schemas.microsoft.com/office/powerpoint/2010/main" val="3025925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6</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a:p>
        </p:txBody>
      </p:sp>
    </p:spTree>
    <p:extLst>
      <p:ext uri="{BB962C8B-B14F-4D97-AF65-F5344CB8AC3E}">
        <p14:creationId xmlns:p14="http://schemas.microsoft.com/office/powerpoint/2010/main" val="3309506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7</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a:p>
        </p:txBody>
      </p:sp>
    </p:spTree>
    <p:extLst>
      <p:ext uri="{BB962C8B-B14F-4D97-AF65-F5344CB8AC3E}">
        <p14:creationId xmlns:p14="http://schemas.microsoft.com/office/powerpoint/2010/main" val="4113610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8</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dirty="0"/>
          </a:p>
        </p:txBody>
      </p:sp>
    </p:spTree>
    <p:extLst>
      <p:ext uri="{BB962C8B-B14F-4D97-AF65-F5344CB8AC3E}">
        <p14:creationId xmlns:p14="http://schemas.microsoft.com/office/powerpoint/2010/main" val="4113610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0400" y="598488"/>
            <a:ext cx="2782888" cy="2087562"/>
          </a:xfrm>
        </p:spPr>
      </p:sp>
      <p:sp>
        <p:nvSpPr>
          <p:cNvPr id="3" name="Notes Placeholder 2"/>
          <p:cNvSpPr>
            <a:spLocks noGrp="1"/>
          </p:cNvSpPr>
          <p:nvPr>
            <p:ph type="body" idx="1"/>
          </p:nvPr>
        </p:nvSpPr>
        <p:spPr/>
        <p:txBody>
          <a:bodyPr/>
          <a:lstStyle/>
          <a:p>
            <a:r>
              <a:rPr lang="en-US" dirty="0"/>
              <a:t>A classic case of the “Flaw of Averages” involves a statistician who drowns while</a:t>
            </a:r>
            <a:r>
              <a:rPr lang="en-US" baseline="0" dirty="0"/>
              <a:t> crossing a river that is 3 </a:t>
            </a:r>
            <a:r>
              <a:rPr lang="en-US" baseline="0" dirty="0" err="1"/>
              <a:t>ft</a:t>
            </a:r>
            <a:r>
              <a:rPr lang="en-US" baseline="0" dirty="0"/>
              <a:t> deep “on average”</a:t>
            </a:r>
          </a:p>
          <a:p>
            <a:endParaRPr lang="en-US" baseline="0" dirty="0"/>
          </a:p>
          <a:p>
            <a:r>
              <a:rPr lang="en-US" baseline="0" dirty="0"/>
              <a:t>Jeff </a:t>
            </a:r>
            <a:r>
              <a:rPr lang="en-US" baseline="0" dirty="0" err="1"/>
              <a:t>Danziger</a:t>
            </a:r>
            <a:r>
              <a:rPr lang="en-US" baseline="0" dirty="0"/>
              <a:t>, Dr. Savage’s October article in San Jose Mercury</a:t>
            </a:r>
            <a:endParaRPr lang="en-US" dirty="0"/>
          </a:p>
        </p:txBody>
      </p:sp>
    </p:spTree>
    <p:extLst>
      <p:ext uri="{BB962C8B-B14F-4D97-AF65-F5344CB8AC3E}">
        <p14:creationId xmlns:p14="http://schemas.microsoft.com/office/powerpoint/2010/main" val="2871866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10</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a:p>
        </p:txBody>
      </p:sp>
    </p:spTree>
    <p:extLst>
      <p:ext uri="{BB962C8B-B14F-4D97-AF65-F5344CB8AC3E}">
        <p14:creationId xmlns:p14="http://schemas.microsoft.com/office/powerpoint/2010/main" val="4113610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11</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a:p>
        </p:txBody>
      </p:sp>
    </p:spTree>
    <p:extLst>
      <p:ext uri="{BB962C8B-B14F-4D97-AF65-F5344CB8AC3E}">
        <p14:creationId xmlns:p14="http://schemas.microsoft.com/office/powerpoint/2010/main" val="4113610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xfrm>
            <a:off x="4143224" y="9118883"/>
            <a:ext cx="3170353" cy="480706"/>
          </a:xfrm>
          <a:prstGeom prst="rect">
            <a:avLst/>
          </a:prstGeom>
          <a:ln/>
        </p:spPr>
        <p:txBody>
          <a:bodyPr lIns="93181" tIns="46591" rIns="93181" bIns="46591"/>
          <a:lstStyle/>
          <a:p>
            <a:fld id="{6517EF03-CF5F-4EC3-BC8D-8C6D5F42C317}" type="slidenum">
              <a:rPr lang="en-US" altLang="en-US"/>
              <a:pPr/>
              <a:t>12</a:t>
            </a:fld>
            <a:endParaRPr lang="en-US" altLang="en-US"/>
          </a:p>
        </p:txBody>
      </p:sp>
      <p:sp>
        <p:nvSpPr>
          <p:cNvPr id="516098" name="Rectangle 2"/>
          <p:cNvSpPr>
            <a:spLocks noGrp="1" noRot="1" noChangeAspect="1" noChangeArrowheads="1" noTextEdit="1"/>
          </p:cNvSpPr>
          <p:nvPr>
            <p:ph type="sldImg"/>
          </p:nvPr>
        </p:nvSpPr>
        <p:spPr>
          <a:xfrm>
            <a:off x="2092325" y="633413"/>
            <a:ext cx="2903538" cy="2178050"/>
          </a:xfrm>
          <a:ln cap="flat"/>
        </p:spPr>
      </p:sp>
      <p:sp>
        <p:nvSpPr>
          <p:cNvPr id="516099" name="Rectangle 3"/>
          <p:cNvSpPr>
            <a:spLocks noGrp="1" noChangeArrowheads="1"/>
          </p:cNvSpPr>
          <p:nvPr>
            <p:ph type="body" idx="1"/>
          </p:nvPr>
        </p:nvSpPr>
        <p:spPr>
          <a:xfrm>
            <a:off x="596067" y="2922946"/>
            <a:ext cx="6136063" cy="6105602"/>
          </a:xfrm>
          <a:ln/>
        </p:spPr>
        <p:txBody>
          <a:bodyPr lIns="99797" tIns="51681" rIns="99797" bIns="51681"/>
          <a:lstStyle/>
          <a:p>
            <a:pPr defTabSz="1002994"/>
            <a:endParaRPr lang="en-US" altLang="en-US"/>
          </a:p>
        </p:txBody>
      </p:sp>
    </p:spTree>
    <p:extLst>
      <p:ext uri="{BB962C8B-B14F-4D97-AF65-F5344CB8AC3E}">
        <p14:creationId xmlns:p14="http://schemas.microsoft.com/office/powerpoint/2010/main" val="33095061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7" y="0"/>
            <a:ext cx="3084843" cy="6375400"/>
          </a:xfrm>
          <a:prstGeom prst="rect">
            <a:avLst/>
          </a:prstGeom>
        </p:spPr>
      </p:pic>
      <p:sp>
        <p:nvSpPr>
          <p:cNvPr id="7" name="Rectangle 6"/>
          <p:cNvSpPr/>
          <p:nvPr/>
        </p:nvSpPr>
        <p:spPr bwMode="auto">
          <a:xfrm>
            <a:off x="3"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a:t>Click to edit Master </a:t>
            </a:r>
            <a:br>
              <a:rPr lang="en-US" dirty="0"/>
            </a:br>
            <a:r>
              <a:rPr lang="en-US" dirty="0"/>
              <a:t>title style</a:t>
            </a:r>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2" indent="0" algn="ctr">
              <a:buNone/>
              <a:defRPr sz="1600"/>
            </a:lvl6pPr>
            <a:lvl7pPr marL="2742926" indent="0" algn="ctr">
              <a:buNone/>
              <a:defRPr sz="1600"/>
            </a:lvl7pPr>
            <a:lvl8pPr marL="3200081" indent="0" algn="ctr">
              <a:buNone/>
              <a:defRPr sz="1600"/>
            </a:lvl8pPr>
            <a:lvl9pPr marL="3657234" indent="0" algn="ctr">
              <a:buNone/>
              <a:defRPr sz="1600"/>
            </a:lvl9pPr>
          </a:lstStyle>
          <a:p>
            <a:r>
              <a:rPr lang="en-US"/>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a:solidFill>
                  <a:schemeClr val="bg1"/>
                </a:solidFill>
                <a:latin typeface="Arial" panose="020B0604020202020204" pitchFamily="34" charset="0"/>
                <a:cs typeface="Arial" panose="020B0604020202020204" pitchFamily="34" charset="0"/>
              </a:rPr>
              <a:t>Software Engineering Institute</a:t>
            </a:r>
          </a:p>
          <a:p>
            <a:r>
              <a:rPr lang="en-US" sz="1400" dirty="0">
                <a:solidFill>
                  <a:schemeClr val="bg1"/>
                </a:solidFill>
                <a:latin typeface="Arial" panose="020B0604020202020204" pitchFamily="34" charset="0"/>
                <a:cs typeface="Arial" panose="020B0604020202020204" pitchFamily="34" charset="0"/>
              </a:rPr>
              <a:t>Carnegie Mellon University</a:t>
            </a:r>
          </a:p>
          <a:p>
            <a:r>
              <a:rPr lang="en-US" sz="1400" dirty="0">
                <a:solidFill>
                  <a:schemeClr val="bg1"/>
                </a:solidFill>
                <a:latin typeface="Arial" panose="020B0604020202020204" pitchFamily="34" charset="0"/>
                <a:cs typeface="Arial" panose="020B0604020202020204" pitchFamily="34" charset="0"/>
              </a:rPr>
              <a:t>Pittsburgh, PA  15213</a:t>
            </a:r>
          </a:p>
        </p:txBody>
      </p:sp>
      <p:sp>
        <p:nvSpPr>
          <p:cNvPr id="4" name="Rectangle 3"/>
          <p:cNvSpPr/>
          <p:nvPr/>
        </p:nvSpPr>
        <p:spPr>
          <a:xfrm>
            <a:off x="6059155" y="6392819"/>
            <a:ext cx="3084845"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en-US"/>
          </a:p>
        </p:txBody>
      </p:sp>
      <p:sp>
        <p:nvSpPr>
          <p:cNvPr id="10" name="Rectangle 25"/>
          <p:cNvSpPr>
            <a:spLocks noChangeArrowheads="1"/>
          </p:cNvSpPr>
          <p:nvPr/>
        </p:nvSpPr>
        <p:spPr bwMode="white">
          <a:xfrm>
            <a:off x="6788760" y="6473125"/>
            <a:ext cx="1936141" cy="205495"/>
          </a:xfrm>
          <a:prstGeom prst="rect">
            <a:avLst/>
          </a:prstGeom>
          <a:noFill/>
          <a:ln w="9525">
            <a:noFill/>
            <a:miter lim="800000"/>
            <a:headEnd/>
            <a:tailEnd/>
          </a:ln>
          <a:effectLst/>
        </p:spPr>
        <p:txBody>
          <a:bodyPr wrap="square" lIns="0" tIns="0" rIns="0" bIns="45710">
            <a:spAutoFit/>
          </a:bodyPr>
          <a:lstStyle/>
          <a:p>
            <a:pPr algn="l" eaLnBrk="0" hangingPunct="0">
              <a:lnSpc>
                <a:spcPts val="1299"/>
              </a:lnSpc>
              <a:spcBef>
                <a:spcPct val="0"/>
              </a:spcBef>
            </a:pPr>
            <a:r>
              <a:rPr lang="en-US" sz="800" b="1" dirty="0">
                <a:solidFill>
                  <a:schemeClr val="bg1"/>
                </a:solidFill>
                <a:latin typeface="Arial" panose="020B0604020202020204" pitchFamily="34" charset="0"/>
                <a:cs typeface="Arial" panose="020B0604020202020204" pitchFamily="34" charset="0"/>
              </a:rPr>
              <a:t>© 2015 Carnegie Mellon University</a:t>
            </a:r>
          </a:p>
        </p:txBody>
      </p:sp>
      <p:sp>
        <p:nvSpPr>
          <p:cNvPr id="13" name="TextBox 12"/>
          <p:cNvSpPr txBox="1"/>
          <p:nvPr/>
        </p:nvSpPr>
        <p:spPr>
          <a:xfrm>
            <a:off x="6788761" y="6653594"/>
            <a:ext cx="1936140" cy="92333"/>
          </a:xfrm>
          <a:prstGeom prst="rect">
            <a:avLst/>
          </a:prstGeom>
          <a:noFill/>
        </p:spPr>
        <p:txBody>
          <a:bodyPr wrap="square" lIns="0" tIns="0" rIns="0" bIns="0" rtlCol="0">
            <a:spAutoFit/>
          </a:bodyPr>
          <a:lstStyle/>
          <a:p>
            <a:pPr algn="l"/>
            <a:r>
              <a:rPr lang="en-US" sz="600" b="0" kern="1200" spc="0" dirty="0">
                <a:solidFill>
                  <a:schemeClr val="bg1"/>
                </a:solidFill>
                <a:latin typeface="Arial" charset="0"/>
                <a:ea typeface="ＭＳ Ｐゴシック" pitchFamily="1" charset="-128"/>
                <a:cs typeface="+mn-cs"/>
              </a:rPr>
              <a:t>Approved</a:t>
            </a:r>
            <a:r>
              <a:rPr lang="en-US" sz="600" b="0" kern="1200" spc="0" baseline="0" dirty="0">
                <a:solidFill>
                  <a:schemeClr val="bg1"/>
                </a:solidFill>
                <a:latin typeface="Arial" charset="0"/>
                <a:ea typeface="ＭＳ Ｐゴシック" pitchFamily="1" charset="-128"/>
                <a:cs typeface="+mn-cs"/>
              </a:rPr>
              <a:t> </a:t>
            </a:r>
            <a:r>
              <a:rPr lang="en-US" sz="600" b="0" kern="1200" spc="0" dirty="0">
                <a:solidFill>
                  <a:schemeClr val="bg1"/>
                </a:solidFill>
                <a:latin typeface="Arial" charset="0"/>
                <a:ea typeface="ＭＳ Ｐゴシック" pitchFamily="1" charset="-128"/>
                <a:cs typeface="+mn-cs"/>
              </a:rPr>
              <a:t>for Public Release; Distribution is Unlimited</a:t>
            </a:r>
          </a:p>
        </p:txBody>
      </p:sp>
    </p:spTree>
    <p:extLst>
      <p:ext uri="{BB962C8B-B14F-4D97-AF65-F5344CB8AC3E}">
        <p14:creationId xmlns:p14="http://schemas.microsoft.com/office/powerpoint/2010/main" val="2256027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741771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63253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96362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653931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3265673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02693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50384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891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473984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69993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014937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46531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20320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059523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604709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Reducing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Estimation Bias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 id="2147483730"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Reducing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Estimation Bias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9057510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package" Target="../embeddings/Microsoft_Excel_Worksheet.xlsx"/><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17.emf"/><Relationship Id="rId4" Type="http://schemas.openxmlformats.org/officeDocument/2006/relationships/package" Target="../embeddings/Microsoft_Excel_Worksheet2.xlsx"/></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18.emf"/><Relationship Id="rId4" Type="http://schemas.openxmlformats.org/officeDocument/2006/relationships/package" Target="../embeddings/Microsoft_Excel_Worksheet3.xlsx"/></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for </a:t>
            </a:r>
            <a:br>
              <a:rPr lang="en-US" dirty="0"/>
            </a:br>
            <a:r>
              <a:rPr lang="en-US" dirty="0"/>
              <a:t>Software 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solidFill>
                  <a:srgbClr val="000000"/>
                </a:solidFill>
              </a:rPr>
              <a:t>Session 7 – Reducing Estimation Bias</a:t>
            </a:r>
          </a:p>
        </p:txBody>
      </p:sp>
    </p:spTree>
    <p:extLst>
      <p:ext uri="{BB962C8B-B14F-4D97-AF65-F5344CB8AC3E}">
        <p14:creationId xmlns:p14="http://schemas.microsoft.com/office/powerpoint/2010/main" val="2655147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2"/>
          </p:nvPr>
        </p:nvSpPr>
        <p:spPr>
          <a:xfrm>
            <a:off x="2733040" y="1229293"/>
            <a:ext cx="5991859" cy="4790508"/>
          </a:xfrm>
        </p:spPr>
        <p:txBody>
          <a:bodyPr/>
          <a:lstStyle/>
          <a:p>
            <a:r>
              <a:rPr lang="en-US" dirty="0"/>
              <a:t>Most estimates are wrong in the same way. (consistently or “systematically” biased)</a:t>
            </a:r>
          </a:p>
          <a:p>
            <a:endParaRPr lang="en-US" dirty="0"/>
          </a:p>
          <a:p>
            <a:r>
              <a:rPr lang="en-US" dirty="0"/>
              <a:t>Individual estimates are wrong by similar amounts. </a:t>
            </a:r>
            <a:br>
              <a:rPr lang="en-US" dirty="0"/>
            </a:br>
            <a:r>
              <a:rPr lang="en-US" dirty="0"/>
              <a:t>(small random error)</a:t>
            </a:r>
          </a:p>
          <a:p>
            <a:endParaRPr lang="en-US" dirty="0"/>
          </a:p>
          <a:p>
            <a:r>
              <a:rPr lang="en-US" dirty="0"/>
              <a:t>This can often be corrected with an adjustment.</a:t>
            </a:r>
          </a:p>
          <a:p>
            <a:endParaRPr lang="en-US" dirty="0"/>
          </a:p>
          <a:p>
            <a:endParaRPr lang="en-US" dirty="0"/>
          </a:p>
        </p:txBody>
      </p:sp>
      <p:sp>
        <p:nvSpPr>
          <p:cNvPr id="515075" name="Rectangle 3"/>
          <p:cNvSpPr>
            <a:spLocks noGrp="1" noChangeArrowheads="1"/>
          </p:cNvSpPr>
          <p:nvPr>
            <p:ph type="title"/>
          </p:nvPr>
        </p:nvSpPr>
        <p:spPr/>
        <p:txBody>
          <a:bodyPr/>
          <a:lstStyle/>
          <a:p>
            <a:r>
              <a:rPr lang="en-US" altLang="en-US" dirty="0"/>
              <a:t>Narrow Spread but Biased </a:t>
            </a:r>
          </a:p>
        </p:txBody>
      </p:sp>
      <p:sp>
        <p:nvSpPr>
          <p:cNvPr id="15" name="Picture Placeholder 14"/>
          <p:cNvSpPr>
            <a:spLocks noGrp="1"/>
          </p:cNvSpPr>
          <p:nvPr>
            <p:ph type="pic" sz="quarter" idx="11"/>
          </p:nvPr>
        </p:nvSpPr>
        <p:spPr/>
      </p:sp>
      <p:sp>
        <p:nvSpPr>
          <p:cNvPr id="14" name="Text Placeholder 13"/>
          <p:cNvSpPr>
            <a:spLocks noGrp="1"/>
          </p:cNvSpPr>
          <p:nvPr>
            <p:ph type="body" sz="quarter" idx="10"/>
          </p:nvPr>
        </p:nvSpPr>
        <p:spPr/>
        <p:txBody>
          <a:bodyPr/>
          <a:lstStyle/>
          <a:p>
            <a:endParaRPr lang="en-US"/>
          </a:p>
        </p:txBody>
      </p:sp>
      <p:sp>
        <p:nvSpPr>
          <p:cNvPr id="7" name="Rectangle 3"/>
          <p:cNvSpPr txBox="1">
            <a:spLocks noChangeArrowheads="1"/>
          </p:cNvSpPr>
          <p:nvPr/>
        </p:nvSpPr>
        <p:spPr>
          <a:xfrm>
            <a:off x="379413" y="3560763"/>
            <a:ext cx="2323147"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Precisely Incorrect</a:t>
            </a: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45" y="1219144"/>
            <a:ext cx="2540534" cy="21970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61300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2"/>
          </p:nvPr>
        </p:nvSpPr>
        <p:spPr>
          <a:xfrm>
            <a:off x="2733040" y="1229293"/>
            <a:ext cx="5991859" cy="4790508"/>
          </a:xfrm>
        </p:spPr>
        <p:txBody>
          <a:bodyPr/>
          <a:lstStyle/>
          <a:p>
            <a:r>
              <a:rPr lang="en-US" dirty="0"/>
              <a:t>Most estimates are wrong in the same way. (large systematic bias)</a:t>
            </a:r>
          </a:p>
          <a:p>
            <a:endParaRPr lang="en-US" dirty="0"/>
          </a:p>
          <a:p>
            <a:r>
              <a:rPr lang="en-US" dirty="0"/>
              <a:t>Individual estimates are wrong by widely differing amounts.</a:t>
            </a:r>
            <a:br>
              <a:rPr lang="en-US" dirty="0"/>
            </a:br>
            <a:r>
              <a:rPr lang="en-US" dirty="0"/>
              <a:t>(random error)</a:t>
            </a:r>
          </a:p>
          <a:p>
            <a:endParaRPr lang="en-US" dirty="0"/>
          </a:p>
          <a:p>
            <a:r>
              <a:rPr lang="en-US" dirty="0"/>
              <a:t>Multiple approaches are needed to correct the errors.</a:t>
            </a:r>
          </a:p>
        </p:txBody>
      </p:sp>
      <p:sp>
        <p:nvSpPr>
          <p:cNvPr id="515075" name="Rectangle 3"/>
          <p:cNvSpPr>
            <a:spLocks noGrp="1" noChangeArrowheads="1"/>
          </p:cNvSpPr>
          <p:nvPr>
            <p:ph type="title"/>
          </p:nvPr>
        </p:nvSpPr>
        <p:spPr/>
        <p:txBody>
          <a:bodyPr/>
          <a:lstStyle/>
          <a:p>
            <a:r>
              <a:rPr lang="en-US" altLang="en-US" dirty="0"/>
              <a:t>Both Wide Spread and Biased </a:t>
            </a:r>
          </a:p>
        </p:txBody>
      </p:sp>
      <p:sp>
        <p:nvSpPr>
          <p:cNvPr id="15" name="Picture Placeholder 14"/>
          <p:cNvSpPr>
            <a:spLocks noGrp="1"/>
          </p:cNvSpPr>
          <p:nvPr>
            <p:ph type="pic" sz="quarter" idx="11"/>
          </p:nvPr>
        </p:nvSpPr>
        <p:spPr/>
      </p:sp>
      <p:sp>
        <p:nvSpPr>
          <p:cNvPr id="14" name="Text Placeholder 13"/>
          <p:cNvSpPr>
            <a:spLocks noGrp="1"/>
          </p:cNvSpPr>
          <p:nvPr>
            <p:ph type="body" sz="quarter" idx="10"/>
          </p:nvPr>
        </p:nvSpPr>
        <p:spPr/>
        <p:txBody>
          <a:bodyPr/>
          <a:lstStyle/>
          <a:p>
            <a:endParaRPr lang="en-US"/>
          </a:p>
        </p:txBody>
      </p:sp>
      <p:sp>
        <p:nvSpPr>
          <p:cNvPr id="7" name="Rectangle 3"/>
          <p:cNvSpPr txBox="1">
            <a:spLocks noChangeArrowheads="1"/>
          </p:cNvSpPr>
          <p:nvPr/>
        </p:nvSpPr>
        <p:spPr>
          <a:xfrm>
            <a:off x="379413" y="3560763"/>
            <a:ext cx="2323147"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Precisely Incorrect</a:t>
            </a:r>
          </a:p>
        </p:txBody>
      </p:sp>
      <p:pic>
        <p:nvPicPr>
          <p:cNvPr id="8"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8181" y="1128999"/>
            <a:ext cx="2061322" cy="20313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33466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87534" y="1219144"/>
            <a:ext cx="2540534" cy="21970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5" name="Picture 7"/>
          <p:cNvPicPr>
            <a:picLocks noChangeAspect="1" noChangeArrowheads="1"/>
          </p:cNvPicPr>
          <p:nvPr/>
        </p:nvPicPr>
        <p:blipFill rotWithShape="1">
          <a:blip r:embed="rId4" cstate="screen">
            <a:alphaModFix/>
            <a:extLst>
              <a:ext uri="{28A0092B-C50C-407E-A947-70E740481C1C}">
                <a14:useLocalDpi xmlns:a14="http://schemas.microsoft.com/office/drawing/2010/main"/>
              </a:ext>
            </a:extLst>
          </a:blip>
          <a:srcRect l="11062" t="2923"/>
          <a:stretch/>
        </p:blipFill>
        <p:spPr bwMode="auto">
          <a:xfrm>
            <a:off x="4230607" y="3759332"/>
            <a:ext cx="1939124" cy="185649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3"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6905" y="3675528"/>
            <a:ext cx="2432962" cy="22402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15075" name="Rectangle 3"/>
          <p:cNvSpPr>
            <a:spLocks noGrp="1" noChangeArrowheads="1"/>
          </p:cNvSpPr>
          <p:nvPr>
            <p:ph type="title"/>
          </p:nvPr>
        </p:nvSpPr>
        <p:spPr/>
        <p:txBody>
          <a:bodyPr/>
          <a:lstStyle/>
          <a:p>
            <a:r>
              <a:rPr lang="en-US" altLang="en-US" dirty="0"/>
              <a:t>Spread and Bias </a:t>
            </a:r>
          </a:p>
        </p:txBody>
      </p:sp>
      <p:sp>
        <p:nvSpPr>
          <p:cNvPr id="12" name="Picture Placeholder 11"/>
          <p:cNvSpPr>
            <a:spLocks noGrp="1"/>
          </p:cNvSpPr>
          <p:nvPr>
            <p:ph type="pic" sz="quarter" idx="11"/>
          </p:nvPr>
        </p:nvSpPr>
        <p:spPr/>
      </p:sp>
      <p:sp>
        <p:nvSpPr>
          <p:cNvPr id="11" name="Text Placeholder 10"/>
          <p:cNvSpPr>
            <a:spLocks noGrp="1"/>
          </p:cNvSpPr>
          <p:nvPr>
            <p:ph type="body" sz="quarter" idx="10"/>
          </p:nvPr>
        </p:nvSpPr>
        <p:spPr/>
        <p:txBody>
          <a:bodyPr/>
          <a:lstStyle/>
          <a:p>
            <a:endParaRPr lang="en-US" dirty="0"/>
          </a:p>
        </p:txBody>
      </p:sp>
      <p:sp>
        <p:nvSpPr>
          <p:cNvPr id="13" name="Rectangle 3"/>
          <p:cNvSpPr txBox="1">
            <a:spLocks noChangeArrowheads="1"/>
          </p:cNvSpPr>
          <p:nvPr/>
        </p:nvSpPr>
        <p:spPr>
          <a:xfrm>
            <a:off x="379413" y="3158332"/>
            <a:ext cx="3600450"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Imprecise and Inaccurate</a:t>
            </a:r>
          </a:p>
        </p:txBody>
      </p:sp>
      <p:sp>
        <p:nvSpPr>
          <p:cNvPr id="14" name="Rectangle 3"/>
          <p:cNvSpPr txBox="1">
            <a:spLocks noChangeArrowheads="1"/>
          </p:cNvSpPr>
          <p:nvPr/>
        </p:nvSpPr>
        <p:spPr>
          <a:xfrm>
            <a:off x="4322763" y="3158332"/>
            <a:ext cx="3343275"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Precise and Inaccurate</a:t>
            </a:r>
          </a:p>
        </p:txBody>
      </p:sp>
      <p:sp>
        <p:nvSpPr>
          <p:cNvPr id="15" name="Rectangle 3"/>
          <p:cNvSpPr txBox="1">
            <a:spLocks noChangeArrowheads="1"/>
          </p:cNvSpPr>
          <p:nvPr/>
        </p:nvSpPr>
        <p:spPr>
          <a:xfrm>
            <a:off x="4322763" y="5584564"/>
            <a:ext cx="3171825"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Precise and Accurate </a:t>
            </a:r>
          </a:p>
        </p:txBody>
      </p:sp>
      <p:sp>
        <p:nvSpPr>
          <p:cNvPr id="16" name="Rectangle 3"/>
          <p:cNvSpPr txBox="1">
            <a:spLocks noChangeArrowheads="1"/>
          </p:cNvSpPr>
          <p:nvPr/>
        </p:nvSpPr>
        <p:spPr>
          <a:xfrm>
            <a:off x="379413" y="5584564"/>
            <a:ext cx="3429000"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Imprecise but Accurate</a:t>
            </a:r>
          </a:p>
        </p:txBody>
      </p:sp>
      <p:pic>
        <p:nvPicPr>
          <p:cNvPr id="24"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7226" y="1102489"/>
            <a:ext cx="2258506" cy="22256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756577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Estimation Is a Learned Skill</a:t>
            </a:r>
          </a:p>
        </p:txBody>
      </p:sp>
      <p:sp>
        <p:nvSpPr>
          <p:cNvPr id="3" name="Content Placeholder 2"/>
          <p:cNvSpPr>
            <a:spLocks noGrp="1"/>
          </p:cNvSpPr>
          <p:nvPr>
            <p:ph idx="1"/>
          </p:nvPr>
        </p:nvSpPr>
        <p:spPr>
          <a:xfrm>
            <a:off x="401934" y="1262908"/>
            <a:ext cx="8320035" cy="5014243"/>
          </a:xfrm>
        </p:spPr>
        <p:txBody>
          <a:bodyPr>
            <a:normAutofit/>
          </a:bodyPr>
          <a:lstStyle/>
          <a:p>
            <a:r>
              <a:rPr lang="en-US" dirty="0"/>
              <a:t>Even simple plans are subject to error:</a:t>
            </a:r>
          </a:p>
          <a:p>
            <a:pPr marL="338328" indent="-173736">
              <a:spcBef>
                <a:spcPts val="500"/>
              </a:spcBef>
              <a:buFont typeface="Arial" panose="020B0604020202020204" pitchFamily="34" charset="0"/>
              <a:buChar char="•"/>
            </a:pPr>
            <a:r>
              <a:rPr lang="en-US" dirty="0"/>
              <a:t>unforeseen events</a:t>
            </a:r>
          </a:p>
          <a:p>
            <a:pPr marL="338328" indent="-173736">
              <a:spcBef>
                <a:spcPts val="500"/>
              </a:spcBef>
              <a:buFont typeface="Arial" panose="020B0604020202020204" pitchFamily="34" charset="0"/>
              <a:buChar char="•"/>
            </a:pPr>
            <a:r>
              <a:rPr lang="en-US" dirty="0"/>
              <a:t>unexpected complications</a:t>
            </a:r>
          </a:p>
          <a:p>
            <a:pPr marL="338328" indent="-173736">
              <a:spcBef>
                <a:spcPts val="500"/>
              </a:spcBef>
              <a:buFont typeface="Arial" panose="020B0604020202020204" pitchFamily="34" charset="0"/>
              <a:buChar char="•"/>
            </a:pPr>
            <a:r>
              <a:rPr lang="en-US" dirty="0"/>
              <a:t>better design ideas</a:t>
            </a:r>
          </a:p>
          <a:p>
            <a:pPr marL="338328" indent="-173736">
              <a:spcBef>
                <a:spcPts val="500"/>
              </a:spcBef>
              <a:buFont typeface="Arial" panose="020B0604020202020204" pitchFamily="34" charset="0"/>
              <a:buChar char="•"/>
            </a:pPr>
            <a:r>
              <a:rPr lang="en-US" dirty="0"/>
              <a:t>random variation within a precision range</a:t>
            </a:r>
          </a:p>
          <a:p>
            <a:pPr marL="338328" indent="-173736">
              <a:spcBef>
                <a:spcPts val="500"/>
              </a:spcBef>
              <a:buFont typeface="Arial" panose="020B0604020202020204" pitchFamily="34" charset="0"/>
              <a:buChar char="•"/>
            </a:pPr>
            <a:r>
              <a:rPr lang="en-US" dirty="0"/>
              <a:t>just plain mistakes</a:t>
            </a:r>
          </a:p>
          <a:p>
            <a:r>
              <a:rPr lang="en-US" dirty="0"/>
              <a:t>The best strategy is to use a consistent method to plan in detail:</a:t>
            </a:r>
          </a:p>
          <a:p>
            <a:pPr marL="338328" indent="-173736">
              <a:spcBef>
                <a:spcPts val="500"/>
              </a:spcBef>
              <a:buFont typeface="Arial" panose="020B0604020202020204" pitchFamily="34" charset="0"/>
              <a:buChar char="•"/>
            </a:pPr>
            <a:r>
              <a:rPr lang="en-US" dirty="0"/>
              <a:t>Identify the recognized tasks.</a:t>
            </a:r>
          </a:p>
          <a:p>
            <a:pPr marL="338328" indent="-173736">
              <a:spcBef>
                <a:spcPts val="500"/>
              </a:spcBef>
              <a:buFont typeface="Arial" panose="020B0604020202020204" pitchFamily="34" charset="0"/>
              <a:buChar char="•"/>
            </a:pPr>
            <a:r>
              <a:rPr lang="en-US" dirty="0"/>
              <a:t>Make estimates based on similar experiences.</a:t>
            </a:r>
          </a:p>
          <a:p>
            <a:pPr marL="338328" indent="-173736">
              <a:spcBef>
                <a:spcPts val="500"/>
              </a:spcBef>
              <a:buFont typeface="Arial" panose="020B0604020202020204" pitchFamily="34" charset="0"/>
              <a:buChar char="•"/>
            </a:pPr>
            <a:r>
              <a:rPr lang="en-US" dirty="0"/>
              <a:t>Make judgments on the rest.</a:t>
            </a:r>
          </a:p>
          <a:p>
            <a:endParaRPr lang="en-US" dirty="0"/>
          </a:p>
        </p:txBody>
      </p:sp>
    </p:spTree>
    <p:extLst>
      <p:ext uri="{BB962C8B-B14F-4D97-AF65-F5344CB8AC3E}">
        <p14:creationId xmlns:p14="http://schemas.microsoft.com/office/powerpoint/2010/main" val="1737652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763000" cy="878059"/>
          </a:xfrm>
        </p:spPr>
        <p:txBody>
          <a:bodyPr>
            <a:normAutofit/>
          </a:bodyPr>
          <a:lstStyle/>
          <a:p>
            <a:r>
              <a:rPr lang="en-US" dirty="0"/>
              <a:t>Solution: Practice and Apply Proven Techniques</a:t>
            </a:r>
          </a:p>
        </p:txBody>
      </p:sp>
      <p:sp>
        <p:nvSpPr>
          <p:cNvPr id="3" name="Content Placeholder 2"/>
          <p:cNvSpPr>
            <a:spLocks noGrp="1"/>
          </p:cNvSpPr>
          <p:nvPr>
            <p:ph idx="1"/>
          </p:nvPr>
        </p:nvSpPr>
        <p:spPr>
          <a:xfrm>
            <a:off x="401934" y="1262909"/>
            <a:ext cx="8320035" cy="5014243"/>
          </a:xfrm>
        </p:spPr>
        <p:txBody>
          <a:bodyPr/>
          <a:lstStyle/>
          <a:p>
            <a:r>
              <a:rPr lang="en-US" dirty="0"/>
              <a:t>An effective estimation approach will</a:t>
            </a:r>
          </a:p>
          <a:p>
            <a:pPr marL="338328" indent="-173736">
              <a:spcBef>
                <a:spcPts val="500"/>
              </a:spcBef>
              <a:buFont typeface="Arial" panose="020B0604020202020204" pitchFamily="34" charset="0"/>
              <a:buChar char="•"/>
            </a:pPr>
            <a:r>
              <a:rPr lang="en-US" dirty="0"/>
              <a:t>decompose the product to small and recognizable parts</a:t>
            </a:r>
          </a:p>
          <a:p>
            <a:pPr marL="338328" indent="-173736">
              <a:spcBef>
                <a:spcPts val="500"/>
              </a:spcBef>
              <a:buFont typeface="Arial" panose="020B0604020202020204" pitchFamily="34" charset="0"/>
              <a:buChar char="•"/>
            </a:pPr>
            <a:r>
              <a:rPr lang="en-US" dirty="0"/>
              <a:t>collect data on the estimates and actuals</a:t>
            </a:r>
          </a:p>
          <a:p>
            <a:pPr marL="338328" indent="-173736">
              <a:spcBef>
                <a:spcPts val="500"/>
              </a:spcBef>
              <a:buFont typeface="Arial" panose="020B0604020202020204" pitchFamily="34" charset="0"/>
              <a:buChar char="•"/>
            </a:pPr>
            <a:r>
              <a:rPr lang="en-US" dirty="0"/>
              <a:t>follow repeatable steps</a:t>
            </a:r>
          </a:p>
          <a:p>
            <a:r>
              <a:rPr lang="en-US" dirty="0"/>
              <a:t>This will enable you to </a:t>
            </a:r>
          </a:p>
          <a:p>
            <a:pPr marL="338328" indent="-173736">
              <a:spcBef>
                <a:spcPts val="500"/>
              </a:spcBef>
              <a:buFont typeface="Arial" panose="020B0604020202020204" pitchFamily="34" charset="0"/>
              <a:buChar char="•"/>
            </a:pPr>
            <a:r>
              <a:rPr lang="en-US" dirty="0"/>
              <a:t>use statistical methods to correct for bias</a:t>
            </a:r>
          </a:p>
          <a:p>
            <a:pPr marL="338328" indent="-173736">
              <a:spcBef>
                <a:spcPts val="500"/>
              </a:spcBef>
              <a:buFont typeface="Arial" panose="020B0604020202020204" pitchFamily="34" charset="0"/>
              <a:buChar char="•"/>
            </a:pPr>
            <a:r>
              <a:rPr lang="en-US" dirty="0"/>
              <a:t>practice and improve specific skills using quantitative feedback </a:t>
            </a:r>
          </a:p>
          <a:p>
            <a:pPr marL="338328" indent="-173736">
              <a:spcBef>
                <a:spcPts val="500"/>
              </a:spcBef>
              <a:buFont typeface="Arial" panose="020B0604020202020204" pitchFamily="34" charset="0"/>
              <a:buChar char="•"/>
            </a:pPr>
            <a:r>
              <a:rPr lang="en-US" dirty="0"/>
              <a:t>take advantage of the law of large numbers</a:t>
            </a:r>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4243052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dirty="0"/>
              <a:t>Types of Estimation Errors</a:t>
            </a:r>
          </a:p>
        </p:txBody>
      </p:sp>
      <p:sp>
        <p:nvSpPr>
          <p:cNvPr id="13315" name="Rectangle 3"/>
          <p:cNvSpPr>
            <a:spLocks noGrp="1" noChangeArrowheads="1"/>
          </p:cNvSpPr>
          <p:nvPr>
            <p:ph idx="1"/>
          </p:nvPr>
        </p:nvSpPr>
        <p:spPr>
          <a:xfrm>
            <a:off x="401934" y="1280160"/>
            <a:ext cx="8320035" cy="5014243"/>
          </a:xfrm>
        </p:spPr>
        <p:txBody>
          <a:bodyPr>
            <a:normAutofit/>
          </a:bodyPr>
          <a:lstStyle/>
          <a:p>
            <a:pPr marL="0" lvl="1" indent="0">
              <a:spcBef>
                <a:spcPct val="30000"/>
              </a:spcBef>
              <a:buSzPct val="100000"/>
              <a:buNone/>
            </a:pPr>
            <a:r>
              <a:rPr lang="en-US" altLang="en-US" dirty="0"/>
              <a:t>Estimates can be wrong in two ways:</a:t>
            </a:r>
          </a:p>
          <a:p>
            <a:pPr marL="338328" lvl="1" indent="-173736">
              <a:buSzPct val="100000"/>
            </a:pPr>
            <a:r>
              <a:rPr lang="en-US" altLang="en-US" dirty="0"/>
              <a:t>systematic bias: a consistent error; for example, space from hallways and closets must be added to the actual size</a:t>
            </a:r>
          </a:p>
          <a:p>
            <a:pPr marL="338328" lvl="1" indent="-173736">
              <a:buSzPct val="100000"/>
            </a:pPr>
            <a:r>
              <a:rPr lang="en-US" altLang="en-US" dirty="0"/>
              <a:t>random error: estimate error randomly ranges high or low, making the actual result vary unpredictably</a:t>
            </a:r>
          </a:p>
          <a:p>
            <a:pPr marL="514350" lvl="1" indent="-514350">
              <a:spcBef>
                <a:spcPct val="30000"/>
              </a:spcBef>
              <a:buSzPct val="100000"/>
            </a:pPr>
            <a:endParaRPr lang="en-US" altLang="en-US" dirty="0"/>
          </a:p>
          <a:p>
            <a:pPr marL="0" lvl="1" indent="0">
              <a:spcBef>
                <a:spcPct val="30000"/>
              </a:spcBef>
              <a:buSzPct val="100000"/>
              <a:buNone/>
            </a:pPr>
            <a:r>
              <a:rPr lang="en-US" altLang="en-US" dirty="0"/>
              <a:t>These problems have multiple causes but can be managed with a repeatable and consistent estimation process.</a:t>
            </a:r>
          </a:p>
          <a:p>
            <a:pPr marL="0" lvl="1" indent="0">
              <a:spcBef>
                <a:spcPct val="30000"/>
              </a:spcBef>
              <a:buSzPct val="100000"/>
              <a:buNone/>
            </a:pPr>
            <a:endParaRPr lang="en-US" altLang="en-US" dirty="0"/>
          </a:p>
          <a:p>
            <a:pPr marL="0" lvl="1" indent="0">
              <a:spcBef>
                <a:spcPct val="30000"/>
              </a:spcBef>
              <a:buSzPct val="100000"/>
              <a:buNone/>
            </a:pPr>
            <a:r>
              <a:rPr lang="en-US" altLang="en-US" dirty="0"/>
              <a:t>This module describes techniques that address these errors.</a:t>
            </a:r>
          </a:p>
          <a:p>
            <a:endParaRPr lang="en-US" altLang="en-US" sz="2300" dirty="0"/>
          </a:p>
          <a:p>
            <a:endParaRPr lang="en-US" dirty="0"/>
          </a:p>
          <a:p>
            <a:endParaRPr lang="en-US" dirty="0"/>
          </a:p>
          <a:p>
            <a:endParaRPr lang="en-US" altLang="en-US" sz="2300" dirty="0"/>
          </a:p>
        </p:txBody>
      </p:sp>
    </p:spTree>
    <p:extLst>
      <p:ext uri="{BB962C8B-B14F-4D97-AF65-F5344CB8AC3E}">
        <p14:creationId xmlns:p14="http://schemas.microsoft.com/office/powerpoint/2010/main" val="2386842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Correcting for Systematic Bias</a:t>
            </a:r>
          </a:p>
        </p:txBody>
      </p:sp>
      <p:sp>
        <p:nvSpPr>
          <p:cNvPr id="3" name="Content Placeholder 2"/>
          <p:cNvSpPr>
            <a:spLocks noGrp="1"/>
          </p:cNvSpPr>
          <p:nvPr>
            <p:ph idx="1"/>
          </p:nvPr>
        </p:nvSpPr>
        <p:spPr>
          <a:xfrm>
            <a:off x="401934" y="1245657"/>
            <a:ext cx="8320035" cy="5014243"/>
          </a:xfrm>
        </p:spPr>
        <p:txBody>
          <a:bodyPr/>
          <a:lstStyle/>
          <a:p>
            <a:r>
              <a:rPr lang="en-US" dirty="0"/>
              <a:t>Common sources of bias tend to cause error to be consistently high or low.</a:t>
            </a:r>
          </a:p>
          <a:p>
            <a:r>
              <a:rPr lang="en-US" dirty="0"/>
              <a:t>Having many data points enables applying simple statistical methods.</a:t>
            </a:r>
          </a:p>
          <a:p>
            <a:r>
              <a:rPr lang="en-US" dirty="0"/>
              <a:t>In a later module, we will discuss linear regression. </a:t>
            </a:r>
          </a:p>
          <a:p>
            <a:r>
              <a:rPr lang="en-US" dirty="0"/>
              <a:t>In this module, we will compute a simple correction factor.</a:t>
            </a:r>
          </a:p>
        </p:txBody>
      </p:sp>
    </p:spTree>
    <p:extLst>
      <p:ext uri="{BB962C8B-B14F-4D97-AF65-F5344CB8AC3E}">
        <p14:creationId xmlns:p14="http://schemas.microsoft.com/office/powerpoint/2010/main" val="2675205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 for Systematic Error: Average Error</a:t>
            </a:r>
          </a:p>
        </p:txBody>
      </p:sp>
      <p:graphicFrame>
        <p:nvGraphicFramePr>
          <p:cNvPr id="7" name="Chart 6"/>
          <p:cNvGraphicFramePr>
            <a:graphicFrameLocks/>
          </p:cNvGraphicFramePr>
          <p:nvPr>
            <p:extLst>
              <p:ext uri="{D42A27DB-BD31-4B8C-83A1-F6EECF244321}">
                <p14:modId xmlns:p14="http://schemas.microsoft.com/office/powerpoint/2010/main" val="661032740"/>
              </p:ext>
            </p:extLst>
          </p:nvPr>
        </p:nvGraphicFramePr>
        <p:xfrm>
          <a:off x="2970682" y="2443758"/>
          <a:ext cx="5657850" cy="3943350"/>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flipV="1">
            <a:off x="3800475" y="3498543"/>
            <a:ext cx="4286250" cy="171450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414808" y="1234394"/>
            <a:ext cx="5012300" cy="1211870"/>
          </a:xfrm>
          <a:prstGeom prst="rect">
            <a:avLst/>
          </a:prstGeom>
          <a:noFill/>
        </p:spPr>
        <p:txBody>
          <a:bodyPr wrap="none" lIns="102870" tIns="51435" rIns="102870" bIns="51435" rtlCol="0">
            <a:spAutoFit/>
          </a:bodyPr>
          <a:lstStyle/>
          <a:p>
            <a:r>
              <a:rPr lang="en-US" sz="2400" dirty="0" err="1">
                <a:latin typeface="Arial"/>
                <a:cs typeface="Arial"/>
              </a:rPr>
              <a:t>AvE</a:t>
            </a:r>
            <a:r>
              <a:rPr lang="en-US" sz="2400" dirty="0">
                <a:latin typeface="Arial"/>
                <a:cs typeface="Arial"/>
              </a:rPr>
              <a:t> = sum(Actual) / sum(Estimate)</a:t>
            </a:r>
          </a:p>
          <a:p>
            <a:endParaRPr lang="en-US" sz="2400" dirty="0">
              <a:latin typeface="Arial"/>
              <a:cs typeface="Arial"/>
            </a:endParaRPr>
          </a:p>
          <a:p>
            <a:r>
              <a:rPr lang="en-US" sz="2400" dirty="0">
                <a:latin typeface="Arial"/>
                <a:cs typeface="Arial"/>
              </a:rPr>
              <a:t>Projected = E * </a:t>
            </a:r>
            <a:r>
              <a:rPr lang="en-US" sz="2400" dirty="0" err="1">
                <a:latin typeface="Arial"/>
                <a:cs typeface="Arial"/>
              </a:rPr>
              <a:t>AvE</a:t>
            </a:r>
            <a:endParaRPr lang="en-US" sz="2400" dirty="0">
              <a:latin typeface="Arial"/>
              <a:cs typeface="Arial"/>
            </a:endParaRPr>
          </a:p>
        </p:txBody>
      </p:sp>
      <p:sp>
        <p:nvSpPr>
          <p:cNvPr id="5" name="TextBox 4"/>
          <p:cNvSpPr txBox="1"/>
          <p:nvPr/>
        </p:nvSpPr>
        <p:spPr>
          <a:xfrm>
            <a:off x="6425610" y="2752092"/>
            <a:ext cx="913070" cy="380873"/>
          </a:xfrm>
          <a:prstGeom prst="rect">
            <a:avLst/>
          </a:prstGeom>
          <a:noFill/>
        </p:spPr>
        <p:txBody>
          <a:bodyPr wrap="none" lIns="102870" tIns="51435" rIns="102870" bIns="51435" rtlCol="0">
            <a:spAutoFit/>
          </a:bodyPr>
          <a:lstStyle/>
          <a:p>
            <a:pPr algn="ctr"/>
            <a:r>
              <a:rPr lang="en-US" dirty="0">
                <a:solidFill>
                  <a:schemeClr val="accent2">
                    <a:lumMod val="60000"/>
                    <a:lumOff val="40000"/>
                  </a:schemeClr>
                </a:solidFill>
                <a:latin typeface="Arial"/>
                <a:cs typeface="Arial"/>
              </a:rPr>
              <a:t>Biased</a:t>
            </a:r>
          </a:p>
        </p:txBody>
      </p:sp>
      <p:cxnSp>
        <p:nvCxnSpPr>
          <p:cNvPr id="11" name="Straight Connector 10"/>
          <p:cNvCxnSpPr/>
          <p:nvPr/>
        </p:nvCxnSpPr>
        <p:spPr>
          <a:xfrm flipV="1">
            <a:off x="7743825" y="3241368"/>
            <a:ext cx="0" cy="433762"/>
          </a:xfrm>
          <a:prstGeom prst="line">
            <a:avLst/>
          </a:prstGeom>
          <a:ln w="19050" cap="sq">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a:off x="7229475" y="2954190"/>
            <a:ext cx="428625" cy="417909"/>
          </a:xfrm>
          <a:prstGeom prst="bentConnector3">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235427" y="3957350"/>
            <a:ext cx="1183039" cy="657872"/>
          </a:xfrm>
          <a:prstGeom prst="rect">
            <a:avLst/>
          </a:prstGeom>
          <a:noFill/>
        </p:spPr>
        <p:txBody>
          <a:bodyPr wrap="none" lIns="102870" tIns="51435" rIns="102870" bIns="51435" rtlCol="0">
            <a:spAutoFit/>
          </a:bodyPr>
          <a:lstStyle/>
          <a:p>
            <a:pPr algn="ctr"/>
            <a:r>
              <a:rPr lang="en-US" dirty="0">
                <a:solidFill>
                  <a:schemeClr val="accent2"/>
                </a:solidFill>
                <a:latin typeface="Arial"/>
                <a:cs typeface="Arial"/>
              </a:rPr>
              <a:t>Individual </a:t>
            </a:r>
          </a:p>
          <a:p>
            <a:pPr algn="ctr"/>
            <a:r>
              <a:rPr lang="en-US" dirty="0">
                <a:solidFill>
                  <a:schemeClr val="accent2"/>
                </a:solidFill>
                <a:latin typeface="Arial"/>
                <a:cs typeface="Arial"/>
              </a:rPr>
              <a:t>Error</a:t>
            </a:r>
          </a:p>
        </p:txBody>
      </p:sp>
      <p:cxnSp>
        <p:nvCxnSpPr>
          <p:cNvPr id="21" name="Straight Connector 20"/>
          <p:cNvCxnSpPr/>
          <p:nvPr/>
        </p:nvCxnSpPr>
        <p:spPr>
          <a:xfrm flipV="1">
            <a:off x="3811905" y="3069918"/>
            <a:ext cx="4286250" cy="2147156"/>
          </a:xfrm>
          <a:prstGeom prst="line">
            <a:avLst/>
          </a:prstGeom>
          <a:ln>
            <a:solidFill>
              <a:srgbClr val="FF000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421601" y="3483241"/>
            <a:ext cx="1183039" cy="380873"/>
          </a:xfrm>
          <a:prstGeom prst="rect">
            <a:avLst/>
          </a:prstGeom>
          <a:noFill/>
        </p:spPr>
        <p:txBody>
          <a:bodyPr wrap="none" lIns="102870" tIns="51435" rIns="102870" bIns="51435" rtlCol="0">
            <a:spAutoFit/>
          </a:bodyPr>
          <a:lstStyle/>
          <a:p>
            <a:r>
              <a:rPr lang="en-US" dirty="0">
                <a:solidFill>
                  <a:srgbClr val="FF0000"/>
                </a:solidFill>
                <a:latin typeface="Arial"/>
                <a:cs typeface="Arial"/>
              </a:rPr>
              <a:t>Unbiased</a:t>
            </a:r>
          </a:p>
        </p:txBody>
      </p:sp>
      <p:graphicFrame>
        <p:nvGraphicFramePr>
          <p:cNvPr id="14" name="Object 13"/>
          <p:cNvGraphicFramePr>
            <a:graphicFrameLocks noChangeAspect="1"/>
          </p:cNvGraphicFramePr>
          <p:nvPr>
            <p:extLst>
              <p:ext uri="{D42A27DB-BD31-4B8C-83A1-F6EECF244321}">
                <p14:modId xmlns:p14="http://schemas.microsoft.com/office/powerpoint/2010/main" val="568725193"/>
              </p:ext>
            </p:extLst>
          </p:nvPr>
        </p:nvGraphicFramePr>
        <p:xfrm>
          <a:off x="425313" y="1307065"/>
          <a:ext cx="2754301" cy="4349835"/>
        </p:xfrm>
        <a:graphic>
          <a:graphicData uri="http://schemas.openxmlformats.org/presentationml/2006/ole">
            <mc:AlternateContent xmlns:mc="http://schemas.openxmlformats.org/markup-compatibility/2006">
              <mc:Choice xmlns:v="urn:schemas-microsoft-com:vml" Requires="v">
                <p:oleObj spid="_x0000_s1072" name="Worksheet" r:id="rId5" imgW="1358900" imgH="2146300" progId="Excel.Sheet.12">
                  <p:embed/>
                </p:oleObj>
              </mc:Choice>
              <mc:Fallback>
                <p:oleObj name="Worksheet" r:id="rId5" imgW="1358900" imgH="2146300" progId="Excel.Sheet.12">
                  <p:embed/>
                  <p:pic>
                    <p:nvPicPr>
                      <p:cNvPr id="0" name=""/>
                      <p:cNvPicPr/>
                      <p:nvPr/>
                    </p:nvPicPr>
                    <p:blipFill>
                      <a:blip r:embed="rId6"/>
                      <a:stretch>
                        <a:fillRect/>
                      </a:stretch>
                    </p:blipFill>
                    <p:spPr>
                      <a:xfrm>
                        <a:off x="425313" y="1307065"/>
                        <a:ext cx="2754301" cy="4349835"/>
                      </a:xfrm>
                      <a:prstGeom prst="rect">
                        <a:avLst/>
                      </a:prstGeom>
                    </p:spPr>
                  </p:pic>
                </p:oleObj>
              </mc:Fallback>
            </mc:AlternateContent>
          </a:graphicData>
        </a:graphic>
      </p:graphicFrame>
    </p:spTree>
    <p:extLst>
      <p:ext uri="{BB962C8B-B14F-4D97-AF65-F5344CB8AC3E}">
        <p14:creationId xmlns:p14="http://schemas.microsoft.com/office/powerpoint/2010/main" val="2977826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Estimation Precision: Compensating Errors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1934" y="1280160"/>
                <a:ext cx="8320035" cy="5014243"/>
              </a:xfrm>
            </p:spPr>
            <p:txBody>
              <a:bodyPr>
                <a:normAutofit/>
              </a:bodyPr>
              <a:lstStyle/>
              <a:p>
                <a:r>
                  <a:rPr lang="en-US" altLang="en-US" dirty="0"/>
                  <a:t>If error is random, individual high and low errors tend to compensate.</a:t>
                </a:r>
              </a:p>
              <a:p>
                <a:r>
                  <a:rPr lang="en-US" altLang="en-US" dirty="0"/>
                  <a:t>The aggregate error will be smaller than individual errors. </a:t>
                </a:r>
              </a:p>
              <a:p>
                <a:r>
                  <a:rPr lang="en-US" altLang="en-US" dirty="0"/>
                  <a:t>For a 1,000-hour job with estimating accuracy of ±50%, the estimate range is from 500 to 1,500 hours.</a:t>
                </a:r>
              </a:p>
              <a:p>
                <a:pPr marL="0" lvl="1" indent="0">
                  <a:lnSpc>
                    <a:spcPct val="110000"/>
                  </a:lnSpc>
                  <a:spcBef>
                    <a:spcPts val="1000"/>
                  </a:spcBef>
                  <a:buNone/>
                </a:pPr>
                <a:r>
                  <a:rPr lang="en-US" altLang="en-US" dirty="0"/>
                  <a:t>If we make 25 independent part estimates, each with 50% error, then </a:t>
                </a:r>
                <a:r>
                  <a:rPr lang="en-US" altLang="en-US" i="1" dirty="0"/>
                  <a:t>n</a:t>
                </a:r>
                <a:r>
                  <a:rPr lang="en-US" altLang="en-US" dirty="0"/>
                  <a:t> = 25, </a:t>
                </a:r>
                <a:r>
                  <a:rPr lang="en-US" altLang="en-US" dirty="0">
                    <a:ea typeface="Cambria Math"/>
                  </a:rPr>
                  <a:t>σ</a:t>
                </a:r>
                <a:r>
                  <a:rPr lang="en-US" altLang="en-US" dirty="0"/>
                  <a:t> = 20, </a:t>
                </a:r>
                <a:r>
                  <a:rPr lang="en-US" altLang="en-US" dirty="0">
                    <a:ea typeface="Cambria Math"/>
                  </a:rPr>
                  <a:t>σ</a:t>
                </a:r>
                <a:r>
                  <a:rPr lang="en-US" altLang="en-US" baseline="30000" dirty="0">
                    <a:ea typeface="Cambria Math"/>
                  </a:rPr>
                  <a:t>2</a:t>
                </a:r>
                <a:r>
                  <a:rPr lang="en-US" altLang="en-US" dirty="0">
                    <a:ea typeface="Cambria Math"/>
                  </a:rPr>
                  <a:t> = 400.</a:t>
                </a:r>
                <a:endParaRPr lang="en-US" altLang="en-US" dirty="0"/>
              </a:p>
              <a:p>
                <a:pPr marL="0" lvl="1" indent="0">
                  <a:lnSpc>
                    <a:spcPct val="110000"/>
                  </a:lnSpc>
                  <a:spcBef>
                    <a:spcPts val="1000"/>
                  </a:spcBef>
                  <a:buNone/>
                </a:pPr>
                <a:r>
                  <a:rPr lang="pt-BR" altLang="en-US" dirty="0"/>
                  <a:t>Standard deviation </a:t>
                </a:r>
                <a14:m>
                  <m:oMath xmlns:m="http://schemas.openxmlformats.org/officeDocument/2006/math">
                    <m:r>
                      <a:rPr lang="pt-BR" altLang="en-US" i="1">
                        <a:latin typeface="Cambria Math"/>
                      </a:rPr>
                      <m:t>=</m:t>
                    </m:r>
                    <m:rad>
                      <m:radPr>
                        <m:degHide m:val="on"/>
                        <m:ctrlPr>
                          <a:rPr lang="pt-BR" altLang="en-US" i="1">
                            <a:latin typeface="Cambria Math" panose="02040503050406030204" pitchFamily="18" charset="0"/>
                          </a:rPr>
                        </m:ctrlPr>
                      </m:radPr>
                      <m:deg/>
                      <m:e>
                        <m:nary>
                          <m:naryPr>
                            <m:chr m:val="∑"/>
                            <m:ctrlPr>
                              <a:rPr lang="pt-BR" altLang="en-US" i="1">
                                <a:latin typeface="Cambria Math" panose="02040503050406030204" pitchFamily="18" charset="0"/>
                              </a:rPr>
                            </m:ctrlPr>
                          </m:naryPr>
                          <m:sub>
                            <m:r>
                              <a:rPr lang="pt-BR" altLang="en-US" i="1">
                                <a:latin typeface="Cambria Math"/>
                              </a:rPr>
                              <m:t>𝑘</m:t>
                            </m:r>
                            <m:r>
                              <a:rPr lang="pt-BR" altLang="en-US" i="1">
                                <a:latin typeface="Cambria Math"/>
                              </a:rPr>
                              <m:t>=0</m:t>
                            </m:r>
                          </m:sub>
                          <m:sup>
                            <m:r>
                              <a:rPr lang="en-US" altLang="en-US" i="1">
                                <a:latin typeface="Cambria Math"/>
                              </a:rPr>
                              <m:t>25</m:t>
                            </m:r>
                          </m:sup>
                          <m:e>
                            <m:sSup>
                              <m:sSupPr>
                                <m:ctrlPr>
                                  <a:rPr lang="pt-BR" altLang="en-US" i="1">
                                    <a:latin typeface="Cambria Math" panose="02040503050406030204" pitchFamily="18" charset="0"/>
                                  </a:rPr>
                                </m:ctrlPr>
                              </m:sSupPr>
                              <m:e>
                                <m:r>
                                  <a:rPr lang="en-US" altLang="en-US" i="1">
                                    <a:latin typeface="Cambria Math"/>
                                    <a:ea typeface="Cambria Math"/>
                                  </a:rPr>
                                  <m:t>20</m:t>
                                </m:r>
                              </m:e>
                              <m:sup>
                                <m:r>
                                  <a:rPr lang="en-US" altLang="en-US" i="1">
                                    <a:latin typeface="Cambria Math"/>
                                  </a:rPr>
                                  <m:t>2</m:t>
                                </m:r>
                              </m:sup>
                            </m:sSup>
                          </m:e>
                        </m:nary>
                      </m:e>
                    </m:rad>
                  </m:oMath>
                </a14:m>
                <a:r>
                  <a:rPr lang="pt-BR" altLang="en-US" dirty="0"/>
                  <a:t> </a:t>
                </a:r>
                <a14:m>
                  <m:oMath xmlns:m="http://schemas.openxmlformats.org/officeDocument/2006/math">
                    <m:r>
                      <a:rPr lang="pt-BR" altLang="en-US" i="1">
                        <a:latin typeface="Cambria Math"/>
                      </a:rPr>
                      <m:t>=</m:t>
                    </m:r>
                    <m:r>
                      <a:rPr lang="en-US" altLang="en-US" i="1">
                        <a:latin typeface="Cambria Math"/>
                        <a:ea typeface="Cambria Math"/>
                      </a:rPr>
                      <m:t>100</m:t>
                    </m:r>
                  </m:oMath>
                </a14:m>
                <a:endParaRPr lang="en-US" altLang="en-US" dirty="0"/>
              </a:p>
              <a:p>
                <a:pPr lvl="1"/>
                <a:r>
                  <a:rPr lang="en-US" altLang="en-US" dirty="0"/>
                  <a:t>The total would be 1,000 hours, as before.</a:t>
                </a:r>
              </a:p>
              <a:p>
                <a:pPr lvl="1"/>
                <a:r>
                  <a:rPr lang="en-US" altLang="en-US" dirty="0"/>
                  <a:t>The estimate range would be 1,000 ± 100, or between 900 to 1,100 hours.</a:t>
                </a:r>
              </a:p>
              <a:p>
                <a:pPr marL="171433" lvl="1" indent="0">
                  <a:buNone/>
                </a:pPr>
                <a:endParaRPr lang="en-US" altLang="en-US" dirty="0"/>
              </a:p>
              <a:p>
                <a:pPr marL="171433" lvl="1" indent="0">
                  <a:buNone/>
                </a:pPr>
                <a:endParaRPr lang="en-US" altLang="en-US" dirty="0"/>
              </a:p>
              <a:p>
                <a:pPr marL="171433" lvl="1" indent="0">
                  <a:buNone/>
                </a:pPr>
                <a:endParaRPr lang="en-US" alt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1934" y="1280160"/>
                <a:ext cx="8320035" cy="5014243"/>
              </a:xfrm>
              <a:blipFill rotWithShape="0">
                <a:blip r:embed="rId3"/>
                <a:stretch>
                  <a:fillRect l="-2051" t="-1580"/>
                </a:stretch>
              </a:blipFill>
            </p:spPr>
            <p:txBody>
              <a:bodyPr/>
              <a:lstStyle/>
              <a:p>
                <a:r>
                  <a:rPr lang="en-US">
                    <a:noFill/>
                  </a:rPr>
                  <a:t> </a:t>
                </a:r>
              </a:p>
            </p:txBody>
          </p:sp>
        </mc:Fallback>
      </mc:AlternateContent>
    </p:spTree>
    <p:extLst>
      <p:ext uri="{BB962C8B-B14F-4D97-AF65-F5344CB8AC3E}">
        <p14:creationId xmlns:p14="http://schemas.microsoft.com/office/powerpoint/2010/main" val="2802117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Combining Estimates Example</a:t>
            </a:r>
          </a:p>
        </p:txBody>
      </p:sp>
      <p:sp>
        <p:nvSpPr>
          <p:cNvPr id="3" name="Content Placeholder 2"/>
          <p:cNvSpPr>
            <a:spLocks noGrp="1"/>
          </p:cNvSpPr>
          <p:nvPr>
            <p:ph idx="1"/>
          </p:nvPr>
        </p:nvSpPr>
        <p:spPr>
          <a:xfrm>
            <a:off x="401934" y="1280164"/>
            <a:ext cx="8320035" cy="5014243"/>
          </a:xfrm>
        </p:spPr>
        <p:txBody>
          <a:bodyPr/>
          <a:lstStyle/>
          <a:p>
            <a:r>
              <a:rPr lang="en-US" dirty="0"/>
              <a:t>For this example, the average is 40, with a high variation.</a:t>
            </a:r>
          </a:p>
          <a:p>
            <a:r>
              <a:rPr lang="en-US" dirty="0"/>
              <a:t>The high and low estimates tend to compensate. </a:t>
            </a:r>
          </a:p>
        </p:txBody>
      </p:sp>
      <p:graphicFrame>
        <p:nvGraphicFramePr>
          <p:cNvPr id="4" name="Chart 3"/>
          <p:cNvGraphicFramePr>
            <a:graphicFrameLocks/>
          </p:cNvGraphicFramePr>
          <p:nvPr>
            <p:extLst>
              <p:ext uri="{D42A27DB-BD31-4B8C-83A1-F6EECF244321}">
                <p14:modId xmlns:p14="http://schemas.microsoft.com/office/powerpoint/2010/main" val="4079438526"/>
              </p:ext>
            </p:extLst>
          </p:nvPr>
        </p:nvGraphicFramePr>
        <p:xfrm>
          <a:off x="-130055" y="1881908"/>
          <a:ext cx="6858000" cy="4629150"/>
        </p:xfrm>
        <a:graphic>
          <a:graphicData uri="http://schemas.openxmlformats.org/drawingml/2006/chart">
            <c:chart xmlns:c="http://schemas.openxmlformats.org/drawingml/2006/chart" xmlns:r="http://schemas.openxmlformats.org/officeDocument/2006/relationships" r:id="rId2"/>
          </a:graphicData>
        </a:graphic>
      </p:graphicFrame>
      <p:sp>
        <p:nvSpPr>
          <p:cNvPr id="5" name="Oval 4"/>
          <p:cNvSpPr/>
          <p:nvPr/>
        </p:nvSpPr>
        <p:spPr>
          <a:xfrm>
            <a:off x="1485900" y="3618237"/>
            <a:ext cx="5400675" cy="10287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rtlCol="0" anchor="ctr"/>
          <a:lstStyle/>
          <a:p>
            <a:pPr algn="ctr"/>
            <a:endParaRPr lang="en-US"/>
          </a:p>
        </p:txBody>
      </p:sp>
      <p:sp>
        <p:nvSpPr>
          <p:cNvPr id="6" name="Oval 5"/>
          <p:cNvSpPr/>
          <p:nvPr/>
        </p:nvSpPr>
        <p:spPr>
          <a:xfrm>
            <a:off x="1828800" y="2246637"/>
            <a:ext cx="5400675" cy="1028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rtlCol="0" anchor="ctr"/>
          <a:lstStyle/>
          <a:p>
            <a:pPr algn="ctr"/>
            <a:endParaRPr lang="en-US"/>
          </a:p>
        </p:txBody>
      </p:sp>
    </p:spTree>
    <p:extLst>
      <p:ext uri="{BB962C8B-B14F-4D97-AF65-F5344CB8AC3E}">
        <p14:creationId xmlns:p14="http://schemas.microsoft.com/office/powerpoint/2010/main" val="1445648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Correct for Systematic Error: Average Error</a:t>
            </a:r>
          </a:p>
        </p:txBody>
      </p:sp>
      <p:graphicFrame>
        <p:nvGraphicFramePr>
          <p:cNvPr id="7" name="Chart 6"/>
          <p:cNvGraphicFramePr>
            <a:graphicFrameLocks/>
          </p:cNvGraphicFramePr>
          <p:nvPr>
            <p:extLst>
              <p:ext uri="{D42A27DB-BD31-4B8C-83A1-F6EECF244321}">
                <p14:modId xmlns:p14="http://schemas.microsoft.com/office/powerpoint/2010/main" val="2669389403"/>
              </p:ext>
            </p:extLst>
          </p:nvPr>
        </p:nvGraphicFramePr>
        <p:xfrm>
          <a:off x="3062485" y="2265020"/>
          <a:ext cx="5657850" cy="394335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a:xfrm flipV="1">
            <a:off x="3800475" y="3370228"/>
            <a:ext cx="4286250" cy="1885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943600" y="4163184"/>
            <a:ext cx="0" cy="150019"/>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524341" y="3936958"/>
            <a:ext cx="1124767" cy="657872"/>
          </a:xfrm>
          <a:prstGeom prst="rect">
            <a:avLst/>
          </a:prstGeom>
          <a:noFill/>
        </p:spPr>
        <p:txBody>
          <a:bodyPr wrap="none" lIns="102870" tIns="51435" rIns="102870" bIns="51435" rtlCol="0">
            <a:spAutoFit/>
          </a:bodyPr>
          <a:lstStyle/>
          <a:p>
            <a:pPr algn="ctr"/>
            <a:r>
              <a:rPr lang="en-US" dirty="0">
                <a:solidFill>
                  <a:schemeClr val="accent2"/>
                </a:solidFill>
              </a:rPr>
              <a:t>Individual </a:t>
            </a:r>
          </a:p>
          <a:p>
            <a:pPr algn="ctr"/>
            <a:r>
              <a:rPr lang="en-US" dirty="0">
                <a:solidFill>
                  <a:schemeClr val="accent2"/>
                </a:solidFill>
              </a:rPr>
              <a:t>Error</a:t>
            </a:r>
          </a:p>
        </p:txBody>
      </p:sp>
      <p:cxnSp>
        <p:nvCxnSpPr>
          <p:cNvPr id="21" name="Straight Connector 20"/>
          <p:cNvCxnSpPr/>
          <p:nvPr/>
        </p:nvCxnSpPr>
        <p:spPr>
          <a:xfrm flipV="1">
            <a:off x="3811905" y="3113053"/>
            <a:ext cx="4286250" cy="21471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28141" y="1225707"/>
            <a:ext cx="3429000" cy="1211870"/>
          </a:xfrm>
          <a:prstGeom prst="rect">
            <a:avLst/>
          </a:prstGeom>
          <a:noFill/>
        </p:spPr>
        <p:txBody>
          <a:bodyPr wrap="square" lIns="102870" tIns="51435" rIns="102870" bIns="51435" rtlCol="0">
            <a:spAutoFit/>
          </a:bodyPr>
          <a:lstStyle/>
          <a:p>
            <a:r>
              <a:rPr lang="en-US" dirty="0">
                <a:solidFill>
                  <a:schemeClr val="tx1"/>
                </a:solidFill>
                <a:latin typeface="Arial"/>
                <a:cs typeface="Arial"/>
              </a:rPr>
              <a:t>Summed errors = 714</a:t>
            </a:r>
          </a:p>
          <a:p>
            <a:r>
              <a:rPr lang="en-US" dirty="0">
                <a:solidFill>
                  <a:schemeClr val="tx1"/>
                </a:solidFill>
                <a:latin typeface="Arial"/>
                <a:cs typeface="Arial"/>
              </a:rPr>
              <a:t>Average individual error = 87</a:t>
            </a:r>
          </a:p>
          <a:p>
            <a:r>
              <a:rPr lang="en-US" dirty="0">
                <a:solidFill>
                  <a:schemeClr val="tx1"/>
                </a:solidFill>
                <a:latin typeface="Arial"/>
                <a:cs typeface="Arial"/>
              </a:rPr>
              <a:t>Combined error = 353!</a:t>
            </a:r>
          </a:p>
          <a:p>
            <a:endParaRPr lang="en-US" dirty="0"/>
          </a:p>
        </p:txBody>
      </p:sp>
      <p:cxnSp>
        <p:nvCxnSpPr>
          <p:cNvPr id="19" name="Straight Connector 18"/>
          <p:cNvCxnSpPr/>
          <p:nvPr/>
        </p:nvCxnSpPr>
        <p:spPr>
          <a:xfrm flipV="1">
            <a:off x="4057650" y="3410998"/>
            <a:ext cx="4286250" cy="188595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811905" y="3220209"/>
            <a:ext cx="4286250" cy="188595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3" name="Group 4"/>
          <p:cNvGrpSpPr>
            <a:grpSpLocks noChangeAspect="1"/>
          </p:cNvGrpSpPr>
          <p:nvPr/>
        </p:nvGrpSpPr>
        <p:grpSpPr bwMode="auto">
          <a:xfrm>
            <a:off x="379413" y="1365250"/>
            <a:ext cx="2886075" cy="3746500"/>
            <a:chOff x="239" y="860"/>
            <a:chExt cx="1818" cy="2360"/>
          </a:xfrm>
        </p:grpSpPr>
        <p:sp>
          <p:nvSpPr>
            <p:cNvPr id="4" name="AutoShape 3"/>
            <p:cNvSpPr>
              <a:spLocks noChangeAspect="1" noChangeArrowheads="1" noTextEdit="1"/>
            </p:cNvSpPr>
            <p:nvPr/>
          </p:nvSpPr>
          <p:spPr bwMode="auto">
            <a:xfrm>
              <a:off x="239" y="860"/>
              <a:ext cx="1818" cy="2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 name="Group 205"/>
            <p:cNvGrpSpPr>
              <a:grpSpLocks/>
            </p:cNvGrpSpPr>
            <p:nvPr/>
          </p:nvGrpSpPr>
          <p:grpSpPr bwMode="auto">
            <a:xfrm>
              <a:off x="239" y="860"/>
              <a:ext cx="1863" cy="2391"/>
              <a:chOff x="239" y="860"/>
              <a:chExt cx="1863" cy="2391"/>
            </a:xfrm>
          </p:grpSpPr>
          <p:sp>
            <p:nvSpPr>
              <p:cNvPr id="4357" name="Rectangle 5"/>
              <p:cNvSpPr>
                <a:spLocks noChangeArrowheads="1"/>
              </p:cNvSpPr>
              <p:nvPr/>
            </p:nvSpPr>
            <p:spPr bwMode="auto">
              <a:xfrm>
                <a:off x="239" y="860"/>
                <a:ext cx="1818" cy="188"/>
              </a:xfrm>
              <a:prstGeom prst="rect">
                <a:avLst/>
              </a:prstGeom>
              <a:solidFill>
                <a:srgbClr val="4F81B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8" name="Rectangle 6"/>
              <p:cNvSpPr>
                <a:spLocks noChangeArrowheads="1"/>
              </p:cNvSpPr>
              <p:nvPr/>
            </p:nvSpPr>
            <p:spPr bwMode="auto">
              <a:xfrm>
                <a:off x="239" y="1041"/>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9" name="Line 7"/>
              <p:cNvSpPr>
                <a:spLocks noChangeShapeType="1"/>
              </p:cNvSpPr>
              <p:nvPr/>
            </p:nvSpPr>
            <p:spPr bwMode="auto">
              <a:xfrm>
                <a:off x="850" y="1048"/>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0" name="Rectangle 8"/>
              <p:cNvSpPr>
                <a:spLocks noChangeArrowheads="1"/>
              </p:cNvSpPr>
              <p:nvPr/>
            </p:nvSpPr>
            <p:spPr bwMode="auto">
              <a:xfrm>
                <a:off x="850" y="1048"/>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1" name="Line 9"/>
              <p:cNvSpPr>
                <a:spLocks noChangeShapeType="1"/>
              </p:cNvSpPr>
              <p:nvPr/>
            </p:nvSpPr>
            <p:spPr bwMode="auto">
              <a:xfrm>
                <a:off x="850" y="1056"/>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2" name="Rectangle 10"/>
              <p:cNvSpPr>
                <a:spLocks noChangeArrowheads="1"/>
              </p:cNvSpPr>
              <p:nvPr/>
            </p:nvSpPr>
            <p:spPr bwMode="auto">
              <a:xfrm>
                <a:off x="850" y="1056"/>
                <a:ext cx="3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3" name="Line 11"/>
              <p:cNvSpPr>
                <a:spLocks noChangeShapeType="1"/>
              </p:cNvSpPr>
              <p:nvPr/>
            </p:nvSpPr>
            <p:spPr bwMode="auto">
              <a:xfrm>
                <a:off x="850" y="1064"/>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4" name="Rectangle 12"/>
              <p:cNvSpPr>
                <a:spLocks noChangeArrowheads="1"/>
              </p:cNvSpPr>
              <p:nvPr/>
            </p:nvSpPr>
            <p:spPr bwMode="auto">
              <a:xfrm>
                <a:off x="850" y="1064"/>
                <a:ext cx="30"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5" name="Line 13"/>
              <p:cNvSpPr>
                <a:spLocks noChangeShapeType="1"/>
              </p:cNvSpPr>
              <p:nvPr/>
            </p:nvSpPr>
            <p:spPr bwMode="auto">
              <a:xfrm>
                <a:off x="850" y="1071"/>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6" name="Rectangle 14"/>
              <p:cNvSpPr>
                <a:spLocks noChangeArrowheads="1"/>
              </p:cNvSpPr>
              <p:nvPr/>
            </p:nvSpPr>
            <p:spPr bwMode="auto">
              <a:xfrm>
                <a:off x="850" y="1071"/>
                <a:ext cx="23"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7" name="Line 15"/>
              <p:cNvSpPr>
                <a:spLocks noChangeShapeType="1"/>
              </p:cNvSpPr>
              <p:nvPr/>
            </p:nvSpPr>
            <p:spPr bwMode="auto">
              <a:xfrm>
                <a:off x="850" y="1079"/>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68" name="Rectangle 16"/>
              <p:cNvSpPr>
                <a:spLocks noChangeArrowheads="1"/>
              </p:cNvSpPr>
              <p:nvPr/>
            </p:nvSpPr>
            <p:spPr bwMode="auto">
              <a:xfrm>
                <a:off x="850" y="1079"/>
                <a:ext cx="15"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9" name="Line 17"/>
              <p:cNvSpPr>
                <a:spLocks noChangeShapeType="1"/>
              </p:cNvSpPr>
              <p:nvPr/>
            </p:nvSpPr>
            <p:spPr bwMode="auto">
              <a:xfrm>
                <a:off x="850" y="1086"/>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0" name="Rectangle 18"/>
              <p:cNvSpPr>
                <a:spLocks noChangeArrowheads="1"/>
              </p:cNvSpPr>
              <p:nvPr/>
            </p:nvSpPr>
            <p:spPr bwMode="auto">
              <a:xfrm>
                <a:off x="850" y="1086"/>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1" name="Line 19"/>
              <p:cNvSpPr>
                <a:spLocks noChangeShapeType="1"/>
              </p:cNvSpPr>
              <p:nvPr/>
            </p:nvSpPr>
            <p:spPr bwMode="auto">
              <a:xfrm>
                <a:off x="850" y="1229"/>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2" name="Rectangle 20"/>
              <p:cNvSpPr>
                <a:spLocks noChangeArrowheads="1"/>
              </p:cNvSpPr>
              <p:nvPr/>
            </p:nvSpPr>
            <p:spPr bwMode="auto">
              <a:xfrm>
                <a:off x="850" y="1229"/>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3" name="Line 21"/>
              <p:cNvSpPr>
                <a:spLocks noChangeShapeType="1"/>
              </p:cNvSpPr>
              <p:nvPr/>
            </p:nvSpPr>
            <p:spPr bwMode="auto">
              <a:xfrm>
                <a:off x="850" y="1237"/>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4" name="Rectangle 22"/>
              <p:cNvSpPr>
                <a:spLocks noChangeArrowheads="1"/>
              </p:cNvSpPr>
              <p:nvPr/>
            </p:nvSpPr>
            <p:spPr bwMode="auto">
              <a:xfrm>
                <a:off x="850" y="1237"/>
                <a:ext cx="3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5" name="Line 23"/>
              <p:cNvSpPr>
                <a:spLocks noChangeShapeType="1"/>
              </p:cNvSpPr>
              <p:nvPr/>
            </p:nvSpPr>
            <p:spPr bwMode="auto">
              <a:xfrm>
                <a:off x="850" y="1245"/>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76" name="Rectangle 24"/>
              <p:cNvSpPr>
                <a:spLocks noChangeArrowheads="1"/>
              </p:cNvSpPr>
              <p:nvPr/>
            </p:nvSpPr>
            <p:spPr bwMode="auto">
              <a:xfrm>
                <a:off x="850" y="1245"/>
                <a:ext cx="30"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7" name="Line 25"/>
              <p:cNvSpPr>
                <a:spLocks noChangeShapeType="1"/>
              </p:cNvSpPr>
              <p:nvPr/>
            </p:nvSpPr>
            <p:spPr bwMode="auto">
              <a:xfrm>
                <a:off x="850" y="1252"/>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81" name="Rectangle 26"/>
              <p:cNvSpPr>
                <a:spLocks noChangeArrowheads="1"/>
              </p:cNvSpPr>
              <p:nvPr/>
            </p:nvSpPr>
            <p:spPr bwMode="auto">
              <a:xfrm>
                <a:off x="850" y="1252"/>
                <a:ext cx="23"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2" name="Line 27"/>
              <p:cNvSpPr>
                <a:spLocks noChangeShapeType="1"/>
              </p:cNvSpPr>
              <p:nvPr/>
            </p:nvSpPr>
            <p:spPr bwMode="auto">
              <a:xfrm>
                <a:off x="850" y="1260"/>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83" name="Rectangle 28"/>
              <p:cNvSpPr>
                <a:spLocks noChangeArrowheads="1"/>
              </p:cNvSpPr>
              <p:nvPr/>
            </p:nvSpPr>
            <p:spPr bwMode="auto">
              <a:xfrm>
                <a:off x="850" y="1260"/>
                <a:ext cx="15"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6" name="Line 29"/>
              <p:cNvSpPr>
                <a:spLocks noChangeShapeType="1"/>
              </p:cNvSpPr>
              <p:nvPr/>
            </p:nvSpPr>
            <p:spPr bwMode="auto">
              <a:xfrm>
                <a:off x="850" y="1267"/>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77" name="Rectangle 30"/>
              <p:cNvSpPr>
                <a:spLocks noChangeArrowheads="1"/>
              </p:cNvSpPr>
              <p:nvPr/>
            </p:nvSpPr>
            <p:spPr bwMode="auto">
              <a:xfrm>
                <a:off x="850" y="1267"/>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8" name="Rectangle 31"/>
              <p:cNvSpPr>
                <a:spLocks noChangeArrowheads="1"/>
              </p:cNvSpPr>
              <p:nvPr/>
            </p:nvSpPr>
            <p:spPr bwMode="auto">
              <a:xfrm>
                <a:off x="239" y="1403"/>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9" name="Line 32"/>
              <p:cNvSpPr>
                <a:spLocks noChangeShapeType="1"/>
              </p:cNvSpPr>
              <p:nvPr/>
            </p:nvSpPr>
            <p:spPr bwMode="auto">
              <a:xfrm>
                <a:off x="850" y="1410"/>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0" name="Rectangle 33"/>
              <p:cNvSpPr>
                <a:spLocks noChangeArrowheads="1"/>
              </p:cNvSpPr>
              <p:nvPr/>
            </p:nvSpPr>
            <p:spPr bwMode="auto">
              <a:xfrm>
                <a:off x="850" y="1410"/>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81" name="Line 34"/>
              <p:cNvSpPr>
                <a:spLocks noChangeShapeType="1"/>
              </p:cNvSpPr>
              <p:nvPr/>
            </p:nvSpPr>
            <p:spPr bwMode="auto">
              <a:xfrm>
                <a:off x="850" y="1418"/>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2" name="Rectangle 35"/>
              <p:cNvSpPr>
                <a:spLocks noChangeArrowheads="1"/>
              </p:cNvSpPr>
              <p:nvPr/>
            </p:nvSpPr>
            <p:spPr bwMode="auto">
              <a:xfrm>
                <a:off x="850" y="1418"/>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83" name="Line 36"/>
              <p:cNvSpPr>
                <a:spLocks noChangeShapeType="1"/>
              </p:cNvSpPr>
              <p:nvPr/>
            </p:nvSpPr>
            <p:spPr bwMode="auto">
              <a:xfrm>
                <a:off x="850" y="1425"/>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4" name="Rectangle 37"/>
              <p:cNvSpPr>
                <a:spLocks noChangeArrowheads="1"/>
              </p:cNvSpPr>
              <p:nvPr/>
            </p:nvSpPr>
            <p:spPr bwMode="auto">
              <a:xfrm>
                <a:off x="850" y="1425"/>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85" name="Line 38"/>
              <p:cNvSpPr>
                <a:spLocks noChangeShapeType="1"/>
              </p:cNvSpPr>
              <p:nvPr/>
            </p:nvSpPr>
            <p:spPr bwMode="auto">
              <a:xfrm>
                <a:off x="850" y="1433"/>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6" name="Rectangle 39"/>
              <p:cNvSpPr>
                <a:spLocks noChangeArrowheads="1"/>
              </p:cNvSpPr>
              <p:nvPr/>
            </p:nvSpPr>
            <p:spPr bwMode="auto">
              <a:xfrm>
                <a:off x="850" y="1433"/>
                <a:ext cx="23"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87" name="Line 40"/>
              <p:cNvSpPr>
                <a:spLocks noChangeShapeType="1"/>
              </p:cNvSpPr>
              <p:nvPr/>
            </p:nvSpPr>
            <p:spPr bwMode="auto">
              <a:xfrm>
                <a:off x="850" y="1441"/>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88" name="Rectangle 41"/>
              <p:cNvSpPr>
                <a:spLocks noChangeArrowheads="1"/>
              </p:cNvSpPr>
              <p:nvPr/>
            </p:nvSpPr>
            <p:spPr bwMode="auto">
              <a:xfrm>
                <a:off x="850" y="1441"/>
                <a:ext cx="15"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89" name="Line 42"/>
              <p:cNvSpPr>
                <a:spLocks noChangeShapeType="1"/>
              </p:cNvSpPr>
              <p:nvPr/>
            </p:nvSpPr>
            <p:spPr bwMode="auto">
              <a:xfrm>
                <a:off x="850" y="1448"/>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0" name="Rectangle 43"/>
              <p:cNvSpPr>
                <a:spLocks noChangeArrowheads="1"/>
              </p:cNvSpPr>
              <p:nvPr/>
            </p:nvSpPr>
            <p:spPr bwMode="auto">
              <a:xfrm>
                <a:off x="850" y="1448"/>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91" name="Line 44"/>
              <p:cNvSpPr>
                <a:spLocks noChangeShapeType="1"/>
              </p:cNvSpPr>
              <p:nvPr/>
            </p:nvSpPr>
            <p:spPr bwMode="auto">
              <a:xfrm>
                <a:off x="850" y="1591"/>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2" name="Rectangle 45"/>
              <p:cNvSpPr>
                <a:spLocks noChangeArrowheads="1"/>
              </p:cNvSpPr>
              <p:nvPr/>
            </p:nvSpPr>
            <p:spPr bwMode="auto">
              <a:xfrm>
                <a:off x="850" y="1591"/>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93" name="Line 46"/>
              <p:cNvSpPr>
                <a:spLocks noChangeShapeType="1"/>
              </p:cNvSpPr>
              <p:nvPr/>
            </p:nvSpPr>
            <p:spPr bwMode="auto">
              <a:xfrm>
                <a:off x="850" y="1599"/>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4" name="Rectangle 47"/>
              <p:cNvSpPr>
                <a:spLocks noChangeArrowheads="1"/>
              </p:cNvSpPr>
              <p:nvPr/>
            </p:nvSpPr>
            <p:spPr bwMode="auto">
              <a:xfrm>
                <a:off x="850" y="1599"/>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95" name="Line 48"/>
              <p:cNvSpPr>
                <a:spLocks noChangeShapeType="1"/>
              </p:cNvSpPr>
              <p:nvPr/>
            </p:nvSpPr>
            <p:spPr bwMode="auto">
              <a:xfrm>
                <a:off x="850" y="1606"/>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6" name="Rectangle 49"/>
              <p:cNvSpPr>
                <a:spLocks noChangeArrowheads="1"/>
              </p:cNvSpPr>
              <p:nvPr/>
            </p:nvSpPr>
            <p:spPr bwMode="auto">
              <a:xfrm>
                <a:off x="850" y="1606"/>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97" name="Line 50"/>
              <p:cNvSpPr>
                <a:spLocks noChangeShapeType="1"/>
              </p:cNvSpPr>
              <p:nvPr/>
            </p:nvSpPr>
            <p:spPr bwMode="auto">
              <a:xfrm>
                <a:off x="850" y="1614"/>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98" name="Rectangle 51"/>
              <p:cNvSpPr>
                <a:spLocks noChangeArrowheads="1"/>
              </p:cNvSpPr>
              <p:nvPr/>
            </p:nvSpPr>
            <p:spPr bwMode="auto">
              <a:xfrm>
                <a:off x="850" y="1614"/>
                <a:ext cx="23"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99" name="Line 52"/>
              <p:cNvSpPr>
                <a:spLocks noChangeShapeType="1"/>
              </p:cNvSpPr>
              <p:nvPr/>
            </p:nvSpPr>
            <p:spPr bwMode="auto">
              <a:xfrm>
                <a:off x="850" y="1622"/>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0" name="Rectangle 53"/>
              <p:cNvSpPr>
                <a:spLocks noChangeArrowheads="1"/>
              </p:cNvSpPr>
              <p:nvPr/>
            </p:nvSpPr>
            <p:spPr bwMode="auto">
              <a:xfrm>
                <a:off x="850" y="1622"/>
                <a:ext cx="15"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01" name="Line 54"/>
              <p:cNvSpPr>
                <a:spLocks noChangeShapeType="1"/>
              </p:cNvSpPr>
              <p:nvPr/>
            </p:nvSpPr>
            <p:spPr bwMode="auto">
              <a:xfrm>
                <a:off x="850" y="1629"/>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2" name="Rectangle 55"/>
              <p:cNvSpPr>
                <a:spLocks noChangeArrowheads="1"/>
              </p:cNvSpPr>
              <p:nvPr/>
            </p:nvSpPr>
            <p:spPr bwMode="auto">
              <a:xfrm>
                <a:off x="850" y="1629"/>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03" name="Rectangle 56"/>
              <p:cNvSpPr>
                <a:spLocks noChangeArrowheads="1"/>
              </p:cNvSpPr>
              <p:nvPr/>
            </p:nvSpPr>
            <p:spPr bwMode="auto">
              <a:xfrm>
                <a:off x="239" y="1765"/>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04" name="Line 57"/>
              <p:cNvSpPr>
                <a:spLocks noChangeShapeType="1"/>
              </p:cNvSpPr>
              <p:nvPr/>
            </p:nvSpPr>
            <p:spPr bwMode="auto">
              <a:xfrm>
                <a:off x="850" y="1772"/>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5" name="Rectangle 58"/>
              <p:cNvSpPr>
                <a:spLocks noChangeArrowheads="1"/>
              </p:cNvSpPr>
              <p:nvPr/>
            </p:nvSpPr>
            <p:spPr bwMode="auto">
              <a:xfrm>
                <a:off x="850" y="1772"/>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06" name="Line 59"/>
              <p:cNvSpPr>
                <a:spLocks noChangeShapeType="1"/>
              </p:cNvSpPr>
              <p:nvPr/>
            </p:nvSpPr>
            <p:spPr bwMode="auto">
              <a:xfrm>
                <a:off x="850" y="1780"/>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7" name="Rectangle 60"/>
              <p:cNvSpPr>
                <a:spLocks noChangeArrowheads="1"/>
              </p:cNvSpPr>
              <p:nvPr/>
            </p:nvSpPr>
            <p:spPr bwMode="auto">
              <a:xfrm>
                <a:off x="850" y="1780"/>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08" name="Line 61"/>
              <p:cNvSpPr>
                <a:spLocks noChangeShapeType="1"/>
              </p:cNvSpPr>
              <p:nvPr/>
            </p:nvSpPr>
            <p:spPr bwMode="auto">
              <a:xfrm>
                <a:off x="850" y="1787"/>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09" name="Rectangle 62"/>
              <p:cNvSpPr>
                <a:spLocks noChangeArrowheads="1"/>
              </p:cNvSpPr>
              <p:nvPr/>
            </p:nvSpPr>
            <p:spPr bwMode="auto">
              <a:xfrm>
                <a:off x="850" y="1787"/>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10" name="Line 63"/>
              <p:cNvSpPr>
                <a:spLocks noChangeShapeType="1"/>
              </p:cNvSpPr>
              <p:nvPr/>
            </p:nvSpPr>
            <p:spPr bwMode="auto">
              <a:xfrm>
                <a:off x="850" y="1795"/>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1" name="Rectangle 64"/>
              <p:cNvSpPr>
                <a:spLocks noChangeArrowheads="1"/>
              </p:cNvSpPr>
              <p:nvPr/>
            </p:nvSpPr>
            <p:spPr bwMode="auto">
              <a:xfrm>
                <a:off x="850" y="1795"/>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12" name="Line 65"/>
              <p:cNvSpPr>
                <a:spLocks noChangeShapeType="1"/>
              </p:cNvSpPr>
              <p:nvPr/>
            </p:nvSpPr>
            <p:spPr bwMode="auto">
              <a:xfrm>
                <a:off x="850" y="1802"/>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3" name="Rectangle 66"/>
              <p:cNvSpPr>
                <a:spLocks noChangeArrowheads="1"/>
              </p:cNvSpPr>
              <p:nvPr/>
            </p:nvSpPr>
            <p:spPr bwMode="auto">
              <a:xfrm>
                <a:off x="850" y="1802"/>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14" name="Line 67"/>
              <p:cNvSpPr>
                <a:spLocks noChangeShapeType="1"/>
              </p:cNvSpPr>
              <p:nvPr/>
            </p:nvSpPr>
            <p:spPr bwMode="auto">
              <a:xfrm>
                <a:off x="850" y="1810"/>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5" name="Rectangle 68"/>
              <p:cNvSpPr>
                <a:spLocks noChangeArrowheads="1"/>
              </p:cNvSpPr>
              <p:nvPr/>
            </p:nvSpPr>
            <p:spPr bwMode="auto">
              <a:xfrm>
                <a:off x="850" y="1810"/>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16" name="Line 69"/>
              <p:cNvSpPr>
                <a:spLocks noChangeShapeType="1"/>
              </p:cNvSpPr>
              <p:nvPr/>
            </p:nvSpPr>
            <p:spPr bwMode="auto">
              <a:xfrm>
                <a:off x="850" y="1953"/>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7" name="Rectangle 70"/>
              <p:cNvSpPr>
                <a:spLocks noChangeArrowheads="1"/>
              </p:cNvSpPr>
              <p:nvPr/>
            </p:nvSpPr>
            <p:spPr bwMode="auto">
              <a:xfrm>
                <a:off x="850" y="1953"/>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18" name="Line 71"/>
              <p:cNvSpPr>
                <a:spLocks noChangeShapeType="1"/>
              </p:cNvSpPr>
              <p:nvPr/>
            </p:nvSpPr>
            <p:spPr bwMode="auto">
              <a:xfrm>
                <a:off x="850" y="1961"/>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19" name="Rectangle 72"/>
              <p:cNvSpPr>
                <a:spLocks noChangeArrowheads="1"/>
              </p:cNvSpPr>
              <p:nvPr/>
            </p:nvSpPr>
            <p:spPr bwMode="auto">
              <a:xfrm>
                <a:off x="850" y="1961"/>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0" name="Line 73"/>
              <p:cNvSpPr>
                <a:spLocks noChangeShapeType="1"/>
              </p:cNvSpPr>
              <p:nvPr/>
            </p:nvSpPr>
            <p:spPr bwMode="auto">
              <a:xfrm>
                <a:off x="850" y="1968"/>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21" name="Rectangle 74"/>
              <p:cNvSpPr>
                <a:spLocks noChangeArrowheads="1"/>
              </p:cNvSpPr>
              <p:nvPr/>
            </p:nvSpPr>
            <p:spPr bwMode="auto">
              <a:xfrm>
                <a:off x="850" y="1968"/>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2" name="Line 75"/>
              <p:cNvSpPr>
                <a:spLocks noChangeShapeType="1"/>
              </p:cNvSpPr>
              <p:nvPr/>
            </p:nvSpPr>
            <p:spPr bwMode="auto">
              <a:xfrm>
                <a:off x="850" y="1976"/>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23" name="Rectangle 76"/>
              <p:cNvSpPr>
                <a:spLocks noChangeArrowheads="1"/>
              </p:cNvSpPr>
              <p:nvPr/>
            </p:nvSpPr>
            <p:spPr bwMode="auto">
              <a:xfrm>
                <a:off x="850" y="1976"/>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4" name="Line 77"/>
              <p:cNvSpPr>
                <a:spLocks noChangeShapeType="1"/>
              </p:cNvSpPr>
              <p:nvPr/>
            </p:nvSpPr>
            <p:spPr bwMode="auto">
              <a:xfrm>
                <a:off x="850" y="1983"/>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25" name="Rectangle 78"/>
              <p:cNvSpPr>
                <a:spLocks noChangeArrowheads="1"/>
              </p:cNvSpPr>
              <p:nvPr/>
            </p:nvSpPr>
            <p:spPr bwMode="auto">
              <a:xfrm>
                <a:off x="850" y="1983"/>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6" name="Line 79"/>
              <p:cNvSpPr>
                <a:spLocks noChangeShapeType="1"/>
              </p:cNvSpPr>
              <p:nvPr/>
            </p:nvSpPr>
            <p:spPr bwMode="auto">
              <a:xfrm>
                <a:off x="850" y="1991"/>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27" name="Rectangle 80"/>
              <p:cNvSpPr>
                <a:spLocks noChangeArrowheads="1"/>
              </p:cNvSpPr>
              <p:nvPr/>
            </p:nvSpPr>
            <p:spPr bwMode="auto">
              <a:xfrm>
                <a:off x="850" y="1991"/>
                <a:ext cx="8"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8" name="Rectangle 81"/>
              <p:cNvSpPr>
                <a:spLocks noChangeArrowheads="1"/>
              </p:cNvSpPr>
              <p:nvPr/>
            </p:nvSpPr>
            <p:spPr bwMode="auto">
              <a:xfrm>
                <a:off x="239" y="2127"/>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29" name="Line 82"/>
              <p:cNvSpPr>
                <a:spLocks noChangeShapeType="1"/>
              </p:cNvSpPr>
              <p:nvPr/>
            </p:nvSpPr>
            <p:spPr bwMode="auto">
              <a:xfrm>
                <a:off x="850" y="2134"/>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0" name="Rectangle 83"/>
              <p:cNvSpPr>
                <a:spLocks noChangeArrowheads="1"/>
              </p:cNvSpPr>
              <p:nvPr/>
            </p:nvSpPr>
            <p:spPr bwMode="auto">
              <a:xfrm>
                <a:off x="850" y="2134"/>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31" name="Line 84"/>
              <p:cNvSpPr>
                <a:spLocks noChangeShapeType="1"/>
              </p:cNvSpPr>
              <p:nvPr/>
            </p:nvSpPr>
            <p:spPr bwMode="auto">
              <a:xfrm>
                <a:off x="850" y="2142"/>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2" name="Rectangle 85"/>
              <p:cNvSpPr>
                <a:spLocks noChangeArrowheads="1"/>
              </p:cNvSpPr>
              <p:nvPr/>
            </p:nvSpPr>
            <p:spPr bwMode="auto">
              <a:xfrm>
                <a:off x="850" y="2142"/>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33" name="Line 86"/>
              <p:cNvSpPr>
                <a:spLocks noChangeShapeType="1"/>
              </p:cNvSpPr>
              <p:nvPr/>
            </p:nvSpPr>
            <p:spPr bwMode="auto">
              <a:xfrm>
                <a:off x="850" y="2149"/>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4" name="Rectangle 87"/>
              <p:cNvSpPr>
                <a:spLocks noChangeArrowheads="1"/>
              </p:cNvSpPr>
              <p:nvPr/>
            </p:nvSpPr>
            <p:spPr bwMode="auto">
              <a:xfrm>
                <a:off x="850" y="2149"/>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35" name="Line 88"/>
              <p:cNvSpPr>
                <a:spLocks noChangeShapeType="1"/>
              </p:cNvSpPr>
              <p:nvPr/>
            </p:nvSpPr>
            <p:spPr bwMode="auto">
              <a:xfrm>
                <a:off x="850" y="2157"/>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6" name="Rectangle 89"/>
              <p:cNvSpPr>
                <a:spLocks noChangeArrowheads="1"/>
              </p:cNvSpPr>
              <p:nvPr/>
            </p:nvSpPr>
            <p:spPr bwMode="auto">
              <a:xfrm>
                <a:off x="850" y="2157"/>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37" name="Line 90"/>
              <p:cNvSpPr>
                <a:spLocks noChangeShapeType="1"/>
              </p:cNvSpPr>
              <p:nvPr/>
            </p:nvSpPr>
            <p:spPr bwMode="auto">
              <a:xfrm>
                <a:off x="850" y="2164"/>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38" name="Rectangle 91"/>
              <p:cNvSpPr>
                <a:spLocks noChangeArrowheads="1"/>
              </p:cNvSpPr>
              <p:nvPr/>
            </p:nvSpPr>
            <p:spPr bwMode="auto">
              <a:xfrm>
                <a:off x="850" y="2164"/>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39" name="Line 92"/>
              <p:cNvSpPr>
                <a:spLocks noChangeShapeType="1"/>
              </p:cNvSpPr>
              <p:nvPr/>
            </p:nvSpPr>
            <p:spPr bwMode="auto">
              <a:xfrm>
                <a:off x="850" y="2172"/>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0" name="Rectangle 93"/>
              <p:cNvSpPr>
                <a:spLocks noChangeArrowheads="1"/>
              </p:cNvSpPr>
              <p:nvPr/>
            </p:nvSpPr>
            <p:spPr bwMode="auto">
              <a:xfrm>
                <a:off x="850" y="2172"/>
                <a:ext cx="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41" name="Line 94"/>
              <p:cNvSpPr>
                <a:spLocks noChangeShapeType="1"/>
              </p:cNvSpPr>
              <p:nvPr/>
            </p:nvSpPr>
            <p:spPr bwMode="auto">
              <a:xfrm>
                <a:off x="850" y="2315"/>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2" name="Rectangle 95"/>
              <p:cNvSpPr>
                <a:spLocks noChangeArrowheads="1"/>
              </p:cNvSpPr>
              <p:nvPr/>
            </p:nvSpPr>
            <p:spPr bwMode="auto">
              <a:xfrm>
                <a:off x="850" y="2315"/>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43" name="Line 96"/>
              <p:cNvSpPr>
                <a:spLocks noChangeShapeType="1"/>
              </p:cNvSpPr>
              <p:nvPr/>
            </p:nvSpPr>
            <p:spPr bwMode="auto">
              <a:xfrm>
                <a:off x="850" y="2323"/>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4" name="Rectangle 97"/>
              <p:cNvSpPr>
                <a:spLocks noChangeArrowheads="1"/>
              </p:cNvSpPr>
              <p:nvPr/>
            </p:nvSpPr>
            <p:spPr bwMode="auto">
              <a:xfrm>
                <a:off x="850" y="2323"/>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45" name="Line 98"/>
              <p:cNvSpPr>
                <a:spLocks noChangeShapeType="1"/>
              </p:cNvSpPr>
              <p:nvPr/>
            </p:nvSpPr>
            <p:spPr bwMode="auto">
              <a:xfrm>
                <a:off x="850" y="2330"/>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6" name="Rectangle 99"/>
              <p:cNvSpPr>
                <a:spLocks noChangeArrowheads="1"/>
              </p:cNvSpPr>
              <p:nvPr/>
            </p:nvSpPr>
            <p:spPr bwMode="auto">
              <a:xfrm>
                <a:off x="850" y="2330"/>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47" name="Line 100"/>
              <p:cNvSpPr>
                <a:spLocks noChangeShapeType="1"/>
              </p:cNvSpPr>
              <p:nvPr/>
            </p:nvSpPr>
            <p:spPr bwMode="auto">
              <a:xfrm>
                <a:off x="850" y="2338"/>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48" name="Rectangle 101"/>
              <p:cNvSpPr>
                <a:spLocks noChangeArrowheads="1"/>
              </p:cNvSpPr>
              <p:nvPr/>
            </p:nvSpPr>
            <p:spPr bwMode="auto">
              <a:xfrm>
                <a:off x="850" y="2338"/>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49" name="Line 102"/>
              <p:cNvSpPr>
                <a:spLocks noChangeShapeType="1"/>
              </p:cNvSpPr>
              <p:nvPr/>
            </p:nvSpPr>
            <p:spPr bwMode="auto">
              <a:xfrm>
                <a:off x="850" y="2345"/>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0" name="Rectangle 103"/>
              <p:cNvSpPr>
                <a:spLocks noChangeArrowheads="1"/>
              </p:cNvSpPr>
              <p:nvPr/>
            </p:nvSpPr>
            <p:spPr bwMode="auto">
              <a:xfrm>
                <a:off x="850" y="2345"/>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51" name="Line 104"/>
              <p:cNvSpPr>
                <a:spLocks noChangeShapeType="1"/>
              </p:cNvSpPr>
              <p:nvPr/>
            </p:nvSpPr>
            <p:spPr bwMode="auto">
              <a:xfrm>
                <a:off x="850" y="2353"/>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2" name="Rectangle 105"/>
              <p:cNvSpPr>
                <a:spLocks noChangeArrowheads="1"/>
              </p:cNvSpPr>
              <p:nvPr/>
            </p:nvSpPr>
            <p:spPr bwMode="auto">
              <a:xfrm>
                <a:off x="850" y="2353"/>
                <a:ext cx="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53" name="Rectangle 106"/>
              <p:cNvSpPr>
                <a:spLocks noChangeArrowheads="1"/>
              </p:cNvSpPr>
              <p:nvPr/>
            </p:nvSpPr>
            <p:spPr bwMode="auto">
              <a:xfrm>
                <a:off x="239" y="2489"/>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54" name="Line 107"/>
              <p:cNvSpPr>
                <a:spLocks noChangeShapeType="1"/>
              </p:cNvSpPr>
              <p:nvPr/>
            </p:nvSpPr>
            <p:spPr bwMode="auto">
              <a:xfrm>
                <a:off x="850" y="2496"/>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5" name="Rectangle 108"/>
              <p:cNvSpPr>
                <a:spLocks noChangeArrowheads="1"/>
              </p:cNvSpPr>
              <p:nvPr/>
            </p:nvSpPr>
            <p:spPr bwMode="auto">
              <a:xfrm>
                <a:off x="850" y="2496"/>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56" name="Line 109"/>
              <p:cNvSpPr>
                <a:spLocks noChangeShapeType="1"/>
              </p:cNvSpPr>
              <p:nvPr/>
            </p:nvSpPr>
            <p:spPr bwMode="auto">
              <a:xfrm>
                <a:off x="850" y="2504"/>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7" name="Rectangle 110"/>
              <p:cNvSpPr>
                <a:spLocks noChangeArrowheads="1"/>
              </p:cNvSpPr>
              <p:nvPr/>
            </p:nvSpPr>
            <p:spPr bwMode="auto">
              <a:xfrm>
                <a:off x="850" y="2504"/>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58" name="Line 111"/>
              <p:cNvSpPr>
                <a:spLocks noChangeShapeType="1"/>
              </p:cNvSpPr>
              <p:nvPr/>
            </p:nvSpPr>
            <p:spPr bwMode="auto">
              <a:xfrm>
                <a:off x="850" y="2511"/>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59" name="Rectangle 112"/>
              <p:cNvSpPr>
                <a:spLocks noChangeArrowheads="1"/>
              </p:cNvSpPr>
              <p:nvPr/>
            </p:nvSpPr>
            <p:spPr bwMode="auto">
              <a:xfrm>
                <a:off x="850" y="2511"/>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60" name="Line 113"/>
              <p:cNvSpPr>
                <a:spLocks noChangeShapeType="1"/>
              </p:cNvSpPr>
              <p:nvPr/>
            </p:nvSpPr>
            <p:spPr bwMode="auto">
              <a:xfrm>
                <a:off x="850" y="2519"/>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1" name="Rectangle 114"/>
              <p:cNvSpPr>
                <a:spLocks noChangeArrowheads="1"/>
              </p:cNvSpPr>
              <p:nvPr/>
            </p:nvSpPr>
            <p:spPr bwMode="auto">
              <a:xfrm>
                <a:off x="850" y="2519"/>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62" name="Line 115"/>
              <p:cNvSpPr>
                <a:spLocks noChangeShapeType="1"/>
              </p:cNvSpPr>
              <p:nvPr/>
            </p:nvSpPr>
            <p:spPr bwMode="auto">
              <a:xfrm>
                <a:off x="850" y="2526"/>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3" name="Rectangle 116"/>
              <p:cNvSpPr>
                <a:spLocks noChangeArrowheads="1"/>
              </p:cNvSpPr>
              <p:nvPr/>
            </p:nvSpPr>
            <p:spPr bwMode="auto">
              <a:xfrm>
                <a:off x="850" y="2526"/>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64" name="Line 117"/>
              <p:cNvSpPr>
                <a:spLocks noChangeShapeType="1"/>
              </p:cNvSpPr>
              <p:nvPr/>
            </p:nvSpPr>
            <p:spPr bwMode="auto">
              <a:xfrm>
                <a:off x="850" y="2534"/>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5" name="Rectangle 118"/>
              <p:cNvSpPr>
                <a:spLocks noChangeArrowheads="1"/>
              </p:cNvSpPr>
              <p:nvPr/>
            </p:nvSpPr>
            <p:spPr bwMode="auto">
              <a:xfrm>
                <a:off x="850" y="2534"/>
                <a:ext cx="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66" name="Line 119"/>
              <p:cNvSpPr>
                <a:spLocks noChangeShapeType="1"/>
              </p:cNvSpPr>
              <p:nvPr/>
            </p:nvSpPr>
            <p:spPr bwMode="auto">
              <a:xfrm>
                <a:off x="850" y="2677"/>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7" name="Rectangle 120"/>
              <p:cNvSpPr>
                <a:spLocks noChangeArrowheads="1"/>
              </p:cNvSpPr>
              <p:nvPr/>
            </p:nvSpPr>
            <p:spPr bwMode="auto">
              <a:xfrm>
                <a:off x="850" y="2677"/>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68" name="Line 121"/>
              <p:cNvSpPr>
                <a:spLocks noChangeShapeType="1"/>
              </p:cNvSpPr>
              <p:nvPr/>
            </p:nvSpPr>
            <p:spPr bwMode="auto">
              <a:xfrm>
                <a:off x="850" y="2685"/>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69" name="Rectangle 122"/>
              <p:cNvSpPr>
                <a:spLocks noChangeArrowheads="1"/>
              </p:cNvSpPr>
              <p:nvPr/>
            </p:nvSpPr>
            <p:spPr bwMode="auto">
              <a:xfrm>
                <a:off x="850" y="2685"/>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0" name="Line 123"/>
              <p:cNvSpPr>
                <a:spLocks noChangeShapeType="1"/>
              </p:cNvSpPr>
              <p:nvPr/>
            </p:nvSpPr>
            <p:spPr bwMode="auto">
              <a:xfrm>
                <a:off x="850" y="2692"/>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71" name="Rectangle 124"/>
              <p:cNvSpPr>
                <a:spLocks noChangeArrowheads="1"/>
              </p:cNvSpPr>
              <p:nvPr/>
            </p:nvSpPr>
            <p:spPr bwMode="auto">
              <a:xfrm>
                <a:off x="850" y="2692"/>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2" name="Line 125"/>
              <p:cNvSpPr>
                <a:spLocks noChangeShapeType="1"/>
              </p:cNvSpPr>
              <p:nvPr/>
            </p:nvSpPr>
            <p:spPr bwMode="auto">
              <a:xfrm>
                <a:off x="850" y="2700"/>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73" name="Rectangle 126"/>
              <p:cNvSpPr>
                <a:spLocks noChangeArrowheads="1"/>
              </p:cNvSpPr>
              <p:nvPr/>
            </p:nvSpPr>
            <p:spPr bwMode="auto">
              <a:xfrm>
                <a:off x="850" y="2700"/>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4" name="Line 127"/>
              <p:cNvSpPr>
                <a:spLocks noChangeShapeType="1"/>
              </p:cNvSpPr>
              <p:nvPr/>
            </p:nvSpPr>
            <p:spPr bwMode="auto">
              <a:xfrm>
                <a:off x="850" y="2707"/>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75" name="Rectangle 128"/>
              <p:cNvSpPr>
                <a:spLocks noChangeArrowheads="1"/>
              </p:cNvSpPr>
              <p:nvPr/>
            </p:nvSpPr>
            <p:spPr bwMode="auto">
              <a:xfrm>
                <a:off x="850" y="2707"/>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6" name="Line 129"/>
              <p:cNvSpPr>
                <a:spLocks noChangeShapeType="1"/>
              </p:cNvSpPr>
              <p:nvPr/>
            </p:nvSpPr>
            <p:spPr bwMode="auto">
              <a:xfrm>
                <a:off x="850" y="2715"/>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77" name="Rectangle 130"/>
              <p:cNvSpPr>
                <a:spLocks noChangeArrowheads="1"/>
              </p:cNvSpPr>
              <p:nvPr/>
            </p:nvSpPr>
            <p:spPr bwMode="auto">
              <a:xfrm>
                <a:off x="850" y="2715"/>
                <a:ext cx="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8" name="Rectangle 131"/>
              <p:cNvSpPr>
                <a:spLocks noChangeArrowheads="1"/>
              </p:cNvSpPr>
              <p:nvPr/>
            </p:nvSpPr>
            <p:spPr bwMode="auto">
              <a:xfrm>
                <a:off x="239" y="2851"/>
                <a:ext cx="1818" cy="188"/>
              </a:xfrm>
              <a:prstGeom prst="rect">
                <a:avLst/>
              </a:prstGeom>
              <a:solidFill>
                <a:srgbClr val="DCE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79" name="Line 132"/>
              <p:cNvSpPr>
                <a:spLocks noChangeShapeType="1"/>
              </p:cNvSpPr>
              <p:nvPr/>
            </p:nvSpPr>
            <p:spPr bwMode="auto">
              <a:xfrm>
                <a:off x="850" y="2858"/>
                <a:ext cx="4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0" name="Rectangle 133"/>
              <p:cNvSpPr>
                <a:spLocks noChangeArrowheads="1"/>
              </p:cNvSpPr>
              <p:nvPr/>
            </p:nvSpPr>
            <p:spPr bwMode="auto">
              <a:xfrm>
                <a:off x="850" y="2858"/>
                <a:ext cx="4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81" name="Line 134"/>
              <p:cNvSpPr>
                <a:spLocks noChangeShapeType="1"/>
              </p:cNvSpPr>
              <p:nvPr/>
            </p:nvSpPr>
            <p:spPr bwMode="auto">
              <a:xfrm>
                <a:off x="850" y="2866"/>
                <a:ext cx="3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2" name="Rectangle 135"/>
              <p:cNvSpPr>
                <a:spLocks noChangeArrowheads="1"/>
              </p:cNvSpPr>
              <p:nvPr/>
            </p:nvSpPr>
            <p:spPr bwMode="auto">
              <a:xfrm>
                <a:off x="850" y="2866"/>
                <a:ext cx="3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83" name="Line 136"/>
              <p:cNvSpPr>
                <a:spLocks noChangeShapeType="1"/>
              </p:cNvSpPr>
              <p:nvPr/>
            </p:nvSpPr>
            <p:spPr bwMode="auto">
              <a:xfrm>
                <a:off x="850" y="2873"/>
                <a:ext cx="30"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4" name="Rectangle 137"/>
              <p:cNvSpPr>
                <a:spLocks noChangeArrowheads="1"/>
              </p:cNvSpPr>
              <p:nvPr/>
            </p:nvSpPr>
            <p:spPr bwMode="auto">
              <a:xfrm>
                <a:off x="850" y="2873"/>
                <a:ext cx="30"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85" name="Line 138"/>
              <p:cNvSpPr>
                <a:spLocks noChangeShapeType="1"/>
              </p:cNvSpPr>
              <p:nvPr/>
            </p:nvSpPr>
            <p:spPr bwMode="auto">
              <a:xfrm>
                <a:off x="850" y="2881"/>
                <a:ext cx="23"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6" name="Rectangle 139"/>
              <p:cNvSpPr>
                <a:spLocks noChangeArrowheads="1"/>
              </p:cNvSpPr>
              <p:nvPr/>
            </p:nvSpPr>
            <p:spPr bwMode="auto">
              <a:xfrm>
                <a:off x="850" y="2881"/>
                <a:ext cx="23"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87" name="Line 140"/>
              <p:cNvSpPr>
                <a:spLocks noChangeShapeType="1"/>
              </p:cNvSpPr>
              <p:nvPr/>
            </p:nvSpPr>
            <p:spPr bwMode="auto">
              <a:xfrm>
                <a:off x="850" y="2888"/>
                <a:ext cx="15"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88" name="Rectangle 141"/>
              <p:cNvSpPr>
                <a:spLocks noChangeArrowheads="1"/>
              </p:cNvSpPr>
              <p:nvPr/>
            </p:nvSpPr>
            <p:spPr bwMode="auto">
              <a:xfrm>
                <a:off x="850" y="2888"/>
                <a:ext cx="15" cy="8"/>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89" name="Line 142"/>
              <p:cNvSpPr>
                <a:spLocks noChangeShapeType="1"/>
              </p:cNvSpPr>
              <p:nvPr/>
            </p:nvSpPr>
            <p:spPr bwMode="auto">
              <a:xfrm>
                <a:off x="850" y="2896"/>
                <a:ext cx="8" cy="0"/>
              </a:xfrm>
              <a:prstGeom prst="line">
                <a:avLst/>
              </a:prstGeom>
              <a:noFill/>
              <a:ln w="0">
                <a:solidFill>
                  <a:srgbClr val="008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690" name="Rectangle 143"/>
              <p:cNvSpPr>
                <a:spLocks noChangeArrowheads="1"/>
              </p:cNvSpPr>
              <p:nvPr/>
            </p:nvSpPr>
            <p:spPr bwMode="auto">
              <a:xfrm>
                <a:off x="850" y="2896"/>
                <a:ext cx="8" cy="7"/>
              </a:xfrm>
              <a:prstGeom prst="rect">
                <a:avLst/>
              </a:prstGeom>
              <a:solidFill>
                <a:srgbClr val="008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91" name="Rectangle 144"/>
              <p:cNvSpPr>
                <a:spLocks noChangeArrowheads="1"/>
              </p:cNvSpPr>
              <p:nvPr/>
            </p:nvSpPr>
            <p:spPr bwMode="auto">
              <a:xfrm>
                <a:off x="269" y="875"/>
                <a:ext cx="247" cy="1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FFFFFF"/>
                    </a:solidFill>
                    <a:effectLst/>
                    <a:latin typeface="Calibri" panose="020F0502020204030204" pitchFamily="34" charset="0"/>
                  </a:rPr>
                  <a:t>Plan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4692" name="Rectangle 145"/>
              <p:cNvSpPr>
                <a:spLocks noChangeArrowheads="1"/>
              </p:cNvSpPr>
              <p:nvPr/>
            </p:nvSpPr>
            <p:spPr bwMode="auto">
              <a:xfrm>
                <a:off x="873" y="875"/>
                <a:ext cx="363" cy="1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dirty="0">
                    <a:ln>
                      <a:noFill/>
                    </a:ln>
                    <a:solidFill>
                      <a:srgbClr val="FFFFFF"/>
                    </a:solidFill>
                    <a:effectLst/>
                    <a:latin typeface="Calibri" panose="020F0502020204030204" pitchFamily="34" charset="0"/>
                  </a:rPr>
                  <a:t>Actual</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4693" name="Rectangle 146"/>
              <p:cNvSpPr>
                <a:spLocks noChangeArrowheads="1"/>
              </p:cNvSpPr>
              <p:nvPr/>
            </p:nvSpPr>
            <p:spPr bwMode="auto">
              <a:xfrm>
                <a:off x="1476" y="875"/>
                <a:ext cx="36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FFFFFF"/>
                    </a:solidFill>
                    <a:effectLst/>
                    <a:latin typeface="Calibri" panose="020F0502020204030204" pitchFamily="34" charset="0"/>
                  </a:rPr>
                  <a:t>Error</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4" name="Rectangle 147"/>
              <p:cNvSpPr>
                <a:spLocks noChangeArrowheads="1"/>
              </p:cNvSpPr>
              <p:nvPr/>
            </p:nvSpPr>
            <p:spPr bwMode="auto">
              <a:xfrm>
                <a:off x="616" y="1056"/>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5" name="Rectangle 148"/>
              <p:cNvSpPr>
                <a:spLocks noChangeArrowheads="1"/>
              </p:cNvSpPr>
              <p:nvPr/>
            </p:nvSpPr>
            <p:spPr bwMode="auto">
              <a:xfrm>
                <a:off x="1220" y="1056"/>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156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6" name="Rectangle 149"/>
              <p:cNvSpPr>
                <a:spLocks noChangeArrowheads="1"/>
              </p:cNvSpPr>
              <p:nvPr/>
            </p:nvSpPr>
            <p:spPr bwMode="auto">
              <a:xfrm>
                <a:off x="1846" y="1056"/>
                <a:ext cx="249"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-56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7" name="Rectangle 150"/>
              <p:cNvSpPr>
                <a:spLocks noChangeArrowheads="1"/>
              </p:cNvSpPr>
              <p:nvPr/>
            </p:nvSpPr>
            <p:spPr bwMode="auto">
              <a:xfrm>
                <a:off x="616" y="1237"/>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8" name="Rectangle 151"/>
              <p:cNvSpPr>
                <a:spLocks noChangeArrowheads="1"/>
              </p:cNvSpPr>
              <p:nvPr/>
            </p:nvSpPr>
            <p:spPr bwMode="auto">
              <a:xfrm>
                <a:off x="1220" y="1237"/>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699" name="Rectangle 152"/>
              <p:cNvSpPr>
                <a:spLocks noChangeArrowheads="1"/>
              </p:cNvSpPr>
              <p:nvPr/>
            </p:nvSpPr>
            <p:spPr bwMode="auto">
              <a:xfrm>
                <a:off x="1891" y="1237"/>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0" name="Rectangle 153"/>
              <p:cNvSpPr>
                <a:spLocks noChangeArrowheads="1"/>
              </p:cNvSpPr>
              <p:nvPr/>
            </p:nvSpPr>
            <p:spPr bwMode="auto">
              <a:xfrm>
                <a:off x="616" y="1418"/>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1" name="Rectangle 154"/>
              <p:cNvSpPr>
                <a:spLocks noChangeArrowheads="1"/>
              </p:cNvSpPr>
              <p:nvPr/>
            </p:nvSpPr>
            <p:spPr bwMode="auto">
              <a:xfrm>
                <a:off x="1288" y="1418"/>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99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2" name="Rectangle 155"/>
              <p:cNvSpPr>
                <a:spLocks noChangeArrowheads="1"/>
              </p:cNvSpPr>
              <p:nvPr/>
            </p:nvSpPr>
            <p:spPr bwMode="auto">
              <a:xfrm>
                <a:off x="1891" y="1418"/>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51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3" name="Rectangle 156"/>
              <p:cNvSpPr>
                <a:spLocks noChangeArrowheads="1"/>
              </p:cNvSpPr>
              <p:nvPr/>
            </p:nvSpPr>
            <p:spPr bwMode="auto">
              <a:xfrm>
                <a:off x="616" y="1599"/>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250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4" name="Rectangle 157"/>
              <p:cNvSpPr>
                <a:spLocks noChangeArrowheads="1"/>
              </p:cNvSpPr>
              <p:nvPr/>
            </p:nvSpPr>
            <p:spPr bwMode="auto">
              <a:xfrm>
                <a:off x="1220" y="1599"/>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5" name="Rectangle 158"/>
              <p:cNvSpPr>
                <a:spLocks noChangeArrowheads="1"/>
              </p:cNvSpPr>
              <p:nvPr/>
            </p:nvSpPr>
            <p:spPr bwMode="auto">
              <a:xfrm>
                <a:off x="1823" y="1599"/>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6" name="Rectangle 159"/>
              <p:cNvSpPr>
                <a:spLocks noChangeArrowheads="1"/>
              </p:cNvSpPr>
              <p:nvPr/>
            </p:nvSpPr>
            <p:spPr bwMode="auto">
              <a:xfrm>
                <a:off x="616" y="1780"/>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300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7" name="Rectangle 160"/>
              <p:cNvSpPr>
                <a:spLocks noChangeArrowheads="1"/>
              </p:cNvSpPr>
              <p:nvPr/>
            </p:nvSpPr>
            <p:spPr bwMode="auto">
              <a:xfrm>
                <a:off x="1220" y="1780"/>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232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8" name="Rectangle 161"/>
              <p:cNvSpPr>
                <a:spLocks noChangeArrowheads="1"/>
              </p:cNvSpPr>
              <p:nvPr/>
            </p:nvSpPr>
            <p:spPr bwMode="auto">
              <a:xfrm>
                <a:off x="1891" y="1780"/>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09" name="Rectangle 162"/>
              <p:cNvSpPr>
                <a:spLocks noChangeArrowheads="1"/>
              </p:cNvSpPr>
              <p:nvPr/>
            </p:nvSpPr>
            <p:spPr bwMode="auto">
              <a:xfrm>
                <a:off x="616" y="1961"/>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350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0" name="Rectangle 163"/>
              <p:cNvSpPr>
                <a:spLocks noChangeArrowheads="1"/>
              </p:cNvSpPr>
              <p:nvPr/>
            </p:nvSpPr>
            <p:spPr bwMode="auto">
              <a:xfrm>
                <a:off x="1220" y="1961"/>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417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1" name="Rectangle 164"/>
              <p:cNvSpPr>
                <a:spLocks noChangeArrowheads="1"/>
              </p:cNvSpPr>
              <p:nvPr/>
            </p:nvSpPr>
            <p:spPr bwMode="auto">
              <a:xfrm>
                <a:off x="1846" y="1961"/>
                <a:ext cx="249"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2" name="Rectangle 165"/>
              <p:cNvSpPr>
                <a:spLocks noChangeArrowheads="1"/>
              </p:cNvSpPr>
              <p:nvPr/>
            </p:nvSpPr>
            <p:spPr bwMode="auto">
              <a:xfrm>
                <a:off x="616" y="2142"/>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450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3" name="Rectangle 166"/>
              <p:cNvSpPr>
                <a:spLocks noChangeArrowheads="1"/>
              </p:cNvSpPr>
              <p:nvPr/>
            </p:nvSpPr>
            <p:spPr bwMode="auto">
              <a:xfrm>
                <a:off x="1220" y="2142"/>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356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4" name="Rectangle 167"/>
              <p:cNvSpPr>
                <a:spLocks noChangeArrowheads="1"/>
              </p:cNvSpPr>
              <p:nvPr/>
            </p:nvSpPr>
            <p:spPr bwMode="auto">
              <a:xfrm>
                <a:off x="1891" y="2142"/>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94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5" name="Rectangle 168"/>
              <p:cNvSpPr>
                <a:spLocks noChangeArrowheads="1"/>
              </p:cNvSpPr>
              <p:nvPr/>
            </p:nvSpPr>
            <p:spPr bwMode="auto">
              <a:xfrm>
                <a:off x="616" y="2323"/>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550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6" name="Rectangle 169"/>
              <p:cNvSpPr>
                <a:spLocks noChangeArrowheads="1"/>
              </p:cNvSpPr>
              <p:nvPr/>
            </p:nvSpPr>
            <p:spPr bwMode="auto">
              <a:xfrm>
                <a:off x="1220" y="2323"/>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283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7" name="Rectangle 170"/>
              <p:cNvSpPr>
                <a:spLocks noChangeArrowheads="1"/>
              </p:cNvSpPr>
              <p:nvPr/>
            </p:nvSpPr>
            <p:spPr bwMode="auto">
              <a:xfrm>
                <a:off x="1823" y="2323"/>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267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8" name="Rectangle 171"/>
              <p:cNvSpPr>
                <a:spLocks noChangeArrowheads="1"/>
              </p:cNvSpPr>
              <p:nvPr/>
            </p:nvSpPr>
            <p:spPr bwMode="auto">
              <a:xfrm>
                <a:off x="616" y="2504"/>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19" name="Rectangle 172"/>
              <p:cNvSpPr>
                <a:spLocks noChangeArrowheads="1"/>
              </p:cNvSpPr>
              <p:nvPr/>
            </p:nvSpPr>
            <p:spPr bwMode="auto">
              <a:xfrm>
                <a:off x="1220" y="2504"/>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520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0" name="Rectangle 173"/>
              <p:cNvSpPr>
                <a:spLocks noChangeArrowheads="1"/>
              </p:cNvSpPr>
              <p:nvPr/>
            </p:nvSpPr>
            <p:spPr bwMode="auto">
              <a:xfrm>
                <a:off x="1891" y="2504"/>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1" name="Rectangle 174"/>
              <p:cNvSpPr>
                <a:spLocks noChangeArrowheads="1"/>
              </p:cNvSpPr>
              <p:nvPr/>
            </p:nvSpPr>
            <p:spPr bwMode="auto">
              <a:xfrm>
                <a:off x="616" y="2685"/>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2" name="Rectangle 175"/>
              <p:cNvSpPr>
                <a:spLocks noChangeArrowheads="1"/>
              </p:cNvSpPr>
              <p:nvPr/>
            </p:nvSpPr>
            <p:spPr bwMode="auto">
              <a:xfrm>
                <a:off x="1220" y="2685"/>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587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3" name="Rectangle 176"/>
              <p:cNvSpPr>
                <a:spLocks noChangeArrowheads="1"/>
              </p:cNvSpPr>
              <p:nvPr/>
            </p:nvSpPr>
            <p:spPr bwMode="auto">
              <a:xfrm>
                <a:off x="1891" y="2685"/>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4" name="Rectangle 177"/>
              <p:cNvSpPr>
                <a:spLocks noChangeArrowheads="1"/>
              </p:cNvSpPr>
              <p:nvPr/>
            </p:nvSpPr>
            <p:spPr bwMode="auto">
              <a:xfrm>
                <a:off x="616" y="2866"/>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700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5" name="Rectangle 178"/>
              <p:cNvSpPr>
                <a:spLocks noChangeArrowheads="1"/>
              </p:cNvSpPr>
              <p:nvPr/>
            </p:nvSpPr>
            <p:spPr bwMode="auto">
              <a:xfrm>
                <a:off x="1220" y="2866"/>
                <a:ext cx="272"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604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6" name="Rectangle 179"/>
              <p:cNvSpPr>
                <a:spLocks noChangeArrowheads="1"/>
              </p:cNvSpPr>
              <p:nvPr/>
            </p:nvSpPr>
            <p:spPr bwMode="auto">
              <a:xfrm>
                <a:off x="1891" y="2866"/>
                <a:ext cx="204"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a:ln>
                      <a:noFill/>
                    </a:ln>
                    <a:solidFill>
                      <a:srgbClr val="000000"/>
                    </a:solidFill>
                    <a:effectLst/>
                    <a:latin typeface="Calibri" panose="020F0502020204030204" pitchFamily="34" charset="0"/>
                  </a:rPr>
                  <a:t>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7" name="Rectangle 180"/>
              <p:cNvSpPr>
                <a:spLocks noChangeArrowheads="1"/>
              </p:cNvSpPr>
              <p:nvPr/>
            </p:nvSpPr>
            <p:spPr bwMode="auto">
              <a:xfrm>
                <a:off x="548" y="3047"/>
                <a:ext cx="355"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000000"/>
                    </a:solidFill>
                    <a:effectLst/>
                    <a:latin typeface="Calibri" panose="020F0502020204030204" pitchFamily="34" charset="0"/>
                  </a:rPr>
                  <a:t>4220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8" name="Rectangle 181"/>
              <p:cNvSpPr>
                <a:spLocks noChangeArrowheads="1"/>
              </p:cNvSpPr>
              <p:nvPr/>
            </p:nvSpPr>
            <p:spPr bwMode="auto">
              <a:xfrm>
                <a:off x="1152" y="3047"/>
                <a:ext cx="355"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000000"/>
                    </a:solidFill>
                    <a:effectLst/>
                    <a:latin typeface="Calibri" panose="020F0502020204030204" pitchFamily="34" charset="0"/>
                  </a:rPr>
                  <a:t>3506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29" name="Rectangle 182"/>
              <p:cNvSpPr>
                <a:spLocks noChangeArrowheads="1"/>
              </p:cNvSpPr>
              <p:nvPr/>
            </p:nvSpPr>
            <p:spPr bwMode="auto">
              <a:xfrm>
                <a:off x="1823" y="3047"/>
                <a:ext cx="279" cy="2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1" i="0" u="none" strike="noStrike" cap="none" normalizeH="0" baseline="0">
                    <a:ln>
                      <a:noFill/>
                    </a:ln>
                    <a:solidFill>
                      <a:srgbClr val="000000"/>
                    </a:solidFill>
                    <a:effectLst/>
                    <a:latin typeface="Calibri" panose="020F0502020204030204" pitchFamily="34" charset="0"/>
                  </a:rPr>
                  <a:t>714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730" name="Rectangle 183"/>
              <p:cNvSpPr>
                <a:spLocks noChangeArrowheads="1"/>
              </p:cNvSpPr>
              <p:nvPr/>
            </p:nvSpPr>
            <p:spPr bwMode="auto">
              <a:xfrm>
                <a:off x="239" y="860"/>
                <a:ext cx="8" cy="1"/>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1" name="Rectangle 184"/>
              <p:cNvSpPr>
                <a:spLocks noChangeArrowheads="1"/>
              </p:cNvSpPr>
              <p:nvPr/>
            </p:nvSpPr>
            <p:spPr bwMode="auto">
              <a:xfrm>
                <a:off x="842" y="860"/>
                <a:ext cx="8" cy="1"/>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2" name="Rectangle 185"/>
              <p:cNvSpPr>
                <a:spLocks noChangeArrowheads="1"/>
              </p:cNvSpPr>
              <p:nvPr/>
            </p:nvSpPr>
            <p:spPr bwMode="auto">
              <a:xfrm>
                <a:off x="1446" y="860"/>
                <a:ext cx="7" cy="1"/>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3" name="Line 186"/>
              <p:cNvSpPr>
                <a:spLocks noChangeShapeType="1"/>
              </p:cNvSpPr>
              <p:nvPr/>
            </p:nvSpPr>
            <p:spPr bwMode="auto">
              <a:xfrm>
                <a:off x="247" y="860"/>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34" name="Rectangle 187"/>
              <p:cNvSpPr>
                <a:spLocks noChangeArrowheads="1"/>
              </p:cNvSpPr>
              <p:nvPr/>
            </p:nvSpPr>
            <p:spPr bwMode="auto">
              <a:xfrm>
                <a:off x="247" y="860"/>
                <a:ext cx="1810" cy="8"/>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5" name="Rectangle 188"/>
              <p:cNvSpPr>
                <a:spLocks noChangeArrowheads="1"/>
              </p:cNvSpPr>
              <p:nvPr/>
            </p:nvSpPr>
            <p:spPr bwMode="auto">
              <a:xfrm>
                <a:off x="2049" y="860"/>
                <a:ext cx="8" cy="1"/>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6" name="Line 189"/>
              <p:cNvSpPr>
                <a:spLocks noChangeShapeType="1"/>
              </p:cNvSpPr>
              <p:nvPr/>
            </p:nvSpPr>
            <p:spPr bwMode="auto">
              <a:xfrm>
                <a:off x="247" y="1041"/>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37" name="Rectangle 190"/>
              <p:cNvSpPr>
                <a:spLocks noChangeArrowheads="1"/>
              </p:cNvSpPr>
              <p:nvPr/>
            </p:nvSpPr>
            <p:spPr bwMode="auto">
              <a:xfrm>
                <a:off x="247" y="1041"/>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38" name="Line 191"/>
              <p:cNvSpPr>
                <a:spLocks noChangeShapeType="1"/>
              </p:cNvSpPr>
              <p:nvPr/>
            </p:nvSpPr>
            <p:spPr bwMode="auto">
              <a:xfrm>
                <a:off x="247" y="1222"/>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39" name="Rectangle 192"/>
              <p:cNvSpPr>
                <a:spLocks noChangeArrowheads="1"/>
              </p:cNvSpPr>
              <p:nvPr/>
            </p:nvSpPr>
            <p:spPr bwMode="auto">
              <a:xfrm>
                <a:off x="247" y="1222"/>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40" name="Line 193"/>
              <p:cNvSpPr>
                <a:spLocks noChangeShapeType="1"/>
              </p:cNvSpPr>
              <p:nvPr/>
            </p:nvSpPr>
            <p:spPr bwMode="auto">
              <a:xfrm>
                <a:off x="842" y="1229"/>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1" name="Rectangle 194"/>
              <p:cNvSpPr>
                <a:spLocks noChangeArrowheads="1"/>
              </p:cNvSpPr>
              <p:nvPr/>
            </p:nvSpPr>
            <p:spPr bwMode="auto">
              <a:xfrm>
                <a:off x="842" y="1229"/>
                <a:ext cx="8"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42" name="Line 195"/>
              <p:cNvSpPr>
                <a:spLocks noChangeShapeType="1"/>
              </p:cNvSpPr>
              <p:nvPr/>
            </p:nvSpPr>
            <p:spPr bwMode="auto">
              <a:xfrm>
                <a:off x="1446" y="1229"/>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3" name="Rectangle 196"/>
              <p:cNvSpPr>
                <a:spLocks noChangeArrowheads="1"/>
              </p:cNvSpPr>
              <p:nvPr/>
            </p:nvSpPr>
            <p:spPr bwMode="auto">
              <a:xfrm>
                <a:off x="1446" y="1229"/>
                <a:ext cx="7"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44" name="Line 197"/>
              <p:cNvSpPr>
                <a:spLocks noChangeShapeType="1"/>
              </p:cNvSpPr>
              <p:nvPr/>
            </p:nvSpPr>
            <p:spPr bwMode="auto">
              <a:xfrm>
                <a:off x="247" y="1403"/>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5" name="Rectangle 198"/>
              <p:cNvSpPr>
                <a:spLocks noChangeArrowheads="1"/>
              </p:cNvSpPr>
              <p:nvPr/>
            </p:nvSpPr>
            <p:spPr bwMode="auto">
              <a:xfrm>
                <a:off x="247" y="1403"/>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46" name="Line 199"/>
              <p:cNvSpPr>
                <a:spLocks noChangeShapeType="1"/>
              </p:cNvSpPr>
              <p:nvPr/>
            </p:nvSpPr>
            <p:spPr bwMode="auto">
              <a:xfrm>
                <a:off x="247" y="1584"/>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7" name="Rectangle 200"/>
              <p:cNvSpPr>
                <a:spLocks noChangeArrowheads="1"/>
              </p:cNvSpPr>
              <p:nvPr/>
            </p:nvSpPr>
            <p:spPr bwMode="auto">
              <a:xfrm>
                <a:off x="247" y="1584"/>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48" name="Line 201"/>
              <p:cNvSpPr>
                <a:spLocks noChangeShapeType="1"/>
              </p:cNvSpPr>
              <p:nvPr/>
            </p:nvSpPr>
            <p:spPr bwMode="auto">
              <a:xfrm>
                <a:off x="842" y="1591"/>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49" name="Rectangle 202"/>
              <p:cNvSpPr>
                <a:spLocks noChangeArrowheads="1"/>
              </p:cNvSpPr>
              <p:nvPr/>
            </p:nvSpPr>
            <p:spPr bwMode="auto">
              <a:xfrm>
                <a:off x="842" y="1591"/>
                <a:ext cx="8"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50" name="Line 203"/>
              <p:cNvSpPr>
                <a:spLocks noChangeShapeType="1"/>
              </p:cNvSpPr>
              <p:nvPr/>
            </p:nvSpPr>
            <p:spPr bwMode="auto">
              <a:xfrm>
                <a:off x="1446" y="1591"/>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751" name="Rectangle 204"/>
              <p:cNvSpPr>
                <a:spLocks noChangeArrowheads="1"/>
              </p:cNvSpPr>
              <p:nvPr/>
            </p:nvSpPr>
            <p:spPr bwMode="auto">
              <a:xfrm>
                <a:off x="1446" y="1591"/>
                <a:ext cx="7"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Line 206"/>
            <p:cNvSpPr>
              <a:spLocks noChangeShapeType="1"/>
            </p:cNvSpPr>
            <p:nvPr/>
          </p:nvSpPr>
          <p:spPr bwMode="auto">
            <a:xfrm>
              <a:off x="247" y="1765"/>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Rectangle 207"/>
            <p:cNvSpPr>
              <a:spLocks noChangeArrowheads="1"/>
            </p:cNvSpPr>
            <p:nvPr/>
          </p:nvSpPr>
          <p:spPr bwMode="auto">
            <a:xfrm>
              <a:off x="247" y="1765"/>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Line 208"/>
            <p:cNvSpPr>
              <a:spLocks noChangeShapeType="1"/>
            </p:cNvSpPr>
            <p:nvPr/>
          </p:nvSpPr>
          <p:spPr bwMode="auto">
            <a:xfrm>
              <a:off x="247" y="1946"/>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Rectangle 209"/>
            <p:cNvSpPr>
              <a:spLocks noChangeArrowheads="1"/>
            </p:cNvSpPr>
            <p:nvPr/>
          </p:nvSpPr>
          <p:spPr bwMode="auto">
            <a:xfrm>
              <a:off x="247" y="1946"/>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Line 210"/>
            <p:cNvSpPr>
              <a:spLocks noChangeShapeType="1"/>
            </p:cNvSpPr>
            <p:nvPr/>
          </p:nvSpPr>
          <p:spPr bwMode="auto">
            <a:xfrm>
              <a:off x="842" y="1953"/>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Rectangle 211"/>
            <p:cNvSpPr>
              <a:spLocks noChangeArrowheads="1"/>
            </p:cNvSpPr>
            <p:nvPr/>
          </p:nvSpPr>
          <p:spPr bwMode="auto">
            <a:xfrm>
              <a:off x="842" y="1953"/>
              <a:ext cx="8"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Line 212"/>
            <p:cNvSpPr>
              <a:spLocks noChangeShapeType="1"/>
            </p:cNvSpPr>
            <p:nvPr/>
          </p:nvSpPr>
          <p:spPr bwMode="auto">
            <a:xfrm>
              <a:off x="1446" y="1953"/>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3"/>
            <p:cNvSpPr>
              <a:spLocks noChangeArrowheads="1"/>
            </p:cNvSpPr>
            <p:nvPr/>
          </p:nvSpPr>
          <p:spPr bwMode="auto">
            <a:xfrm>
              <a:off x="1446" y="1953"/>
              <a:ext cx="7"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Line 214"/>
            <p:cNvSpPr>
              <a:spLocks noChangeShapeType="1"/>
            </p:cNvSpPr>
            <p:nvPr/>
          </p:nvSpPr>
          <p:spPr bwMode="auto">
            <a:xfrm>
              <a:off x="247" y="2127"/>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215"/>
            <p:cNvSpPr>
              <a:spLocks noChangeArrowheads="1"/>
            </p:cNvSpPr>
            <p:nvPr/>
          </p:nvSpPr>
          <p:spPr bwMode="auto">
            <a:xfrm>
              <a:off x="247" y="2127"/>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Line 216"/>
            <p:cNvSpPr>
              <a:spLocks noChangeShapeType="1"/>
            </p:cNvSpPr>
            <p:nvPr/>
          </p:nvSpPr>
          <p:spPr bwMode="auto">
            <a:xfrm>
              <a:off x="247" y="2308"/>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Rectangle 217"/>
            <p:cNvSpPr>
              <a:spLocks noChangeArrowheads="1"/>
            </p:cNvSpPr>
            <p:nvPr/>
          </p:nvSpPr>
          <p:spPr bwMode="auto">
            <a:xfrm>
              <a:off x="247" y="2308"/>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Line 218"/>
            <p:cNvSpPr>
              <a:spLocks noChangeShapeType="1"/>
            </p:cNvSpPr>
            <p:nvPr/>
          </p:nvSpPr>
          <p:spPr bwMode="auto">
            <a:xfrm>
              <a:off x="842" y="2315"/>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Rectangle 219"/>
            <p:cNvSpPr>
              <a:spLocks noChangeArrowheads="1"/>
            </p:cNvSpPr>
            <p:nvPr/>
          </p:nvSpPr>
          <p:spPr bwMode="auto">
            <a:xfrm>
              <a:off x="842" y="2315"/>
              <a:ext cx="8"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Line 220"/>
            <p:cNvSpPr>
              <a:spLocks noChangeShapeType="1"/>
            </p:cNvSpPr>
            <p:nvPr/>
          </p:nvSpPr>
          <p:spPr bwMode="auto">
            <a:xfrm>
              <a:off x="1446" y="2315"/>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21"/>
            <p:cNvSpPr>
              <a:spLocks noChangeArrowheads="1"/>
            </p:cNvSpPr>
            <p:nvPr/>
          </p:nvSpPr>
          <p:spPr bwMode="auto">
            <a:xfrm>
              <a:off x="1446" y="2315"/>
              <a:ext cx="7"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Line 222"/>
            <p:cNvSpPr>
              <a:spLocks noChangeShapeType="1"/>
            </p:cNvSpPr>
            <p:nvPr/>
          </p:nvSpPr>
          <p:spPr bwMode="auto">
            <a:xfrm>
              <a:off x="247" y="2489"/>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12" name="Rectangle 223"/>
            <p:cNvSpPr>
              <a:spLocks noChangeArrowheads="1"/>
            </p:cNvSpPr>
            <p:nvPr/>
          </p:nvSpPr>
          <p:spPr bwMode="auto">
            <a:xfrm>
              <a:off x="247" y="2489"/>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13" name="Line 224"/>
            <p:cNvSpPr>
              <a:spLocks noChangeShapeType="1"/>
            </p:cNvSpPr>
            <p:nvPr/>
          </p:nvSpPr>
          <p:spPr bwMode="auto">
            <a:xfrm>
              <a:off x="247" y="2670"/>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14" name="Rectangle 225"/>
            <p:cNvSpPr>
              <a:spLocks noChangeArrowheads="1"/>
            </p:cNvSpPr>
            <p:nvPr/>
          </p:nvSpPr>
          <p:spPr bwMode="auto">
            <a:xfrm>
              <a:off x="247" y="2670"/>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15" name="Line 226"/>
            <p:cNvSpPr>
              <a:spLocks noChangeShapeType="1"/>
            </p:cNvSpPr>
            <p:nvPr/>
          </p:nvSpPr>
          <p:spPr bwMode="auto">
            <a:xfrm>
              <a:off x="842" y="2677"/>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17" name="Rectangle 227"/>
            <p:cNvSpPr>
              <a:spLocks noChangeArrowheads="1"/>
            </p:cNvSpPr>
            <p:nvPr/>
          </p:nvSpPr>
          <p:spPr bwMode="auto">
            <a:xfrm>
              <a:off x="842" y="2677"/>
              <a:ext cx="8"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18" name="Line 228"/>
            <p:cNvSpPr>
              <a:spLocks noChangeShapeType="1"/>
            </p:cNvSpPr>
            <p:nvPr/>
          </p:nvSpPr>
          <p:spPr bwMode="auto">
            <a:xfrm>
              <a:off x="1446" y="2677"/>
              <a:ext cx="0" cy="174"/>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19" name="Rectangle 229"/>
            <p:cNvSpPr>
              <a:spLocks noChangeArrowheads="1"/>
            </p:cNvSpPr>
            <p:nvPr/>
          </p:nvSpPr>
          <p:spPr bwMode="auto">
            <a:xfrm>
              <a:off x="1446" y="2677"/>
              <a:ext cx="7" cy="174"/>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20" name="Line 230"/>
            <p:cNvSpPr>
              <a:spLocks noChangeShapeType="1"/>
            </p:cNvSpPr>
            <p:nvPr/>
          </p:nvSpPr>
          <p:spPr bwMode="auto">
            <a:xfrm>
              <a:off x="247" y="2851"/>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1" name="Rectangle 231"/>
            <p:cNvSpPr>
              <a:spLocks noChangeArrowheads="1"/>
            </p:cNvSpPr>
            <p:nvPr/>
          </p:nvSpPr>
          <p:spPr bwMode="auto">
            <a:xfrm>
              <a:off x="247" y="2851"/>
              <a:ext cx="1810" cy="7"/>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22" name="Line 232"/>
            <p:cNvSpPr>
              <a:spLocks noChangeShapeType="1"/>
            </p:cNvSpPr>
            <p:nvPr/>
          </p:nvSpPr>
          <p:spPr bwMode="auto">
            <a:xfrm>
              <a:off x="247" y="3024"/>
              <a:ext cx="1802" cy="0"/>
            </a:xfrm>
            <a:prstGeom prst="line">
              <a:avLst/>
            </a:prstGeom>
            <a:noFill/>
            <a:ln w="0">
              <a:solidFill>
                <a:srgbClr val="4F81B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3" name="Rectangle 233"/>
            <p:cNvSpPr>
              <a:spLocks noChangeArrowheads="1"/>
            </p:cNvSpPr>
            <p:nvPr/>
          </p:nvSpPr>
          <p:spPr bwMode="auto">
            <a:xfrm>
              <a:off x="247" y="3024"/>
              <a:ext cx="1802" cy="7"/>
            </a:xfrm>
            <a:prstGeom prst="rect">
              <a:avLst/>
            </a:prstGeom>
            <a:solidFill>
              <a:srgbClr val="4F81B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24" name="Line 234"/>
            <p:cNvSpPr>
              <a:spLocks noChangeShapeType="1"/>
            </p:cNvSpPr>
            <p:nvPr/>
          </p:nvSpPr>
          <p:spPr bwMode="auto">
            <a:xfrm>
              <a:off x="247" y="3039"/>
              <a:ext cx="1802" cy="0"/>
            </a:xfrm>
            <a:prstGeom prst="line">
              <a:avLst/>
            </a:prstGeom>
            <a:noFill/>
            <a:ln w="0">
              <a:solidFill>
                <a:srgbClr val="4F81B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5" name="Rectangle 235"/>
            <p:cNvSpPr>
              <a:spLocks noChangeArrowheads="1"/>
            </p:cNvSpPr>
            <p:nvPr/>
          </p:nvSpPr>
          <p:spPr bwMode="auto">
            <a:xfrm>
              <a:off x="247" y="3039"/>
              <a:ext cx="1802" cy="8"/>
            </a:xfrm>
            <a:prstGeom prst="rect">
              <a:avLst/>
            </a:prstGeom>
            <a:solidFill>
              <a:srgbClr val="4F81B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26" name="Line 236"/>
            <p:cNvSpPr>
              <a:spLocks noChangeShapeType="1"/>
            </p:cNvSpPr>
            <p:nvPr/>
          </p:nvSpPr>
          <p:spPr bwMode="auto">
            <a:xfrm>
              <a:off x="239" y="860"/>
              <a:ext cx="0" cy="236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7" name="Rectangle 237"/>
            <p:cNvSpPr>
              <a:spLocks noChangeArrowheads="1"/>
            </p:cNvSpPr>
            <p:nvPr/>
          </p:nvSpPr>
          <p:spPr bwMode="auto">
            <a:xfrm>
              <a:off x="239" y="860"/>
              <a:ext cx="8" cy="2360"/>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28" name="Line 238"/>
            <p:cNvSpPr>
              <a:spLocks noChangeShapeType="1"/>
            </p:cNvSpPr>
            <p:nvPr/>
          </p:nvSpPr>
          <p:spPr bwMode="auto">
            <a:xfrm>
              <a:off x="842" y="3047"/>
              <a:ext cx="0" cy="165"/>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29" name="Rectangle 239"/>
            <p:cNvSpPr>
              <a:spLocks noChangeArrowheads="1"/>
            </p:cNvSpPr>
            <p:nvPr/>
          </p:nvSpPr>
          <p:spPr bwMode="auto">
            <a:xfrm>
              <a:off x="842" y="3047"/>
              <a:ext cx="8" cy="165"/>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30" name="Line 240"/>
            <p:cNvSpPr>
              <a:spLocks noChangeShapeType="1"/>
            </p:cNvSpPr>
            <p:nvPr/>
          </p:nvSpPr>
          <p:spPr bwMode="auto">
            <a:xfrm>
              <a:off x="1446" y="3047"/>
              <a:ext cx="0" cy="165"/>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1" name="Rectangle 241"/>
            <p:cNvSpPr>
              <a:spLocks noChangeArrowheads="1"/>
            </p:cNvSpPr>
            <p:nvPr/>
          </p:nvSpPr>
          <p:spPr bwMode="auto">
            <a:xfrm>
              <a:off x="1446" y="3047"/>
              <a:ext cx="7" cy="165"/>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32" name="Line 242"/>
            <p:cNvSpPr>
              <a:spLocks noChangeShapeType="1"/>
            </p:cNvSpPr>
            <p:nvPr/>
          </p:nvSpPr>
          <p:spPr bwMode="auto">
            <a:xfrm>
              <a:off x="247" y="3212"/>
              <a:ext cx="1810" cy="0"/>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3" name="Rectangle 243"/>
            <p:cNvSpPr>
              <a:spLocks noChangeArrowheads="1"/>
            </p:cNvSpPr>
            <p:nvPr/>
          </p:nvSpPr>
          <p:spPr bwMode="auto">
            <a:xfrm>
              <a:off x="247" y="3212"/>
              <a:ext cx="1810" cy="8"/>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34" name="Line 244"/>
            <p:cNvSpPr>
              <a:spLocks noChangeShapeType="1"/>
            </p:cNvSpPr>
            <p:nvPr/>
          </p:nvSpPr>
          <p:spPr bwMode="auto">
            <a:xfrm>
              <a:off x="2049" y="868"/>
              <a:ext cx="0" cy="2352"/>
            </a:xfrm>
            <a:prstGeom prst="line">
              <a:avLst/>
            </a:prstGeom>
            <a:noFill/>
            <a:ln w="0">
              <a:solidFill>
                <a:srgbClr val="95B3D7"/>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5" name="Rectangle 245"/>
            <p:cNvSpPr>
              <a:spLocks noChangeArrowheads="1"/>
            </p:cNvSpPr>
            <p:nvPr/>
          </p:nvSpPr>
          <p:spPr bwMode="auto">
            <a:xfrm>
              <a:off x="2049" y="868"/>
              <a:ext cx="8" cy="2352"/>
            </a:xfrm>
            <a:prstGeom prst="rect">
              <a:avLst/>
            </a:prstGeom>
            <a:solidFill>
              <a:srgbClr val="95B3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36" name="Line 246"/>
            <p:cNvSpPr>
              <a:spLocks noChangeShapeType="1"/>
            </p:cNvSpPr>
            <p:nvPr/>
          </p:nvSpPr>
          <p:spPr bwMode="auto">
            <a:xfrm>
              <a:off x="239" y="322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7" name="Rectangle 247"/>
            <p:cNvSpPr>
              <a:spLocks noChangeArrowheads="1"/>
            </p:cNvSpPr>
            <p:nvPr/>
          </p:nvSpPr>
          <p:spPr bwMode="auto">
            <a:xfrm>
              <a:off x="239" y="3220"/>
              <a:ext cx="8"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38" name="Line 248"/>
            <p:cNvSpPr>
              <a:spLocks noChangeShapeType="1"/>
            </p:cNvSpPr>
            <p:nvPr/>
          </p:nvSpPr>
          <p:spPr bwMode="auto">
            <a:xfrm>
              <a:off x="842" y="322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39" name="Rectangle 249"/>
            <p:cNvSpPr>
              <a:spLocks noChangeArrowheads="1"/>
            </p:cNvSpPr>
            <p:nvPr/>
          </p:nvSpPr>
          <p:spPr bwMode="auto">
            <a:xfrm>
              <a:off x="842" y="3220"/>
              <a:ext cx="8"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40" name="Line 250"/>
            <p:cNvSpPr>
              <a:spLocks noChangeShapeType="1"/>
            </p:cNvSpPr>
            <p:nvPr/>
          </p:nvSpPr>
          <p:spPr bwMode="auto">
            <a:xfrm>
              <a:off x="1446" y="322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1" name="Rectangle 251"/>
            <p:cNvSpPr>
              <a:spLocks noChangeArrowheads="1"/>
            </p:cNvSpPr>
            <p:nvPr/>
          </p:nvSpPr>
          <p:spPr bwMode="auto">
            <a:xfrm>
              <a:off x="1446" y="3220"/>
              <a:ext cx="7"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42" name="Line 252"/>
            <p:cNvSpPr>
              <a:spLocks noChangeShapeType="1"/>
            </p:cNvSpPr>
            <p:nvPr/>
          </p:nvSpPr>
          <p:spPr bwMode="auto">
            <a:xfrm>
              <a:off x="2049" y="322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3" name="Rectangle 253"/>
            <p:cNvSpPr>
              <a:spLocks noChangeArrowheads="1"/>
            </p:cNvSpPr>
            <p:nvPr/>
          </p:nvSpPr>
          <p:spPr bwMode="auto">
            <a:xfrm>
              <a:off x="2049" y="3220"/>
              <a:ext cx="8"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44" name="Line 254"/>
            <p:cNvSpPr>
              <a:spLocks noChangeShapeType="1"/>
            </p:cNvSpPr>
            <p:nvPr/>
          </p:nvSpPr>
          <p:spPr bwMode="auto">
            <a:xfrm>
              <a:off x="2057" y="86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5" name="Rectangle 255"/>
            <p:cNvSpPr>
              <a:spLocks noChangeArrowheads="1"/>
            </p:cNvSpPr>
            <p:nvPr/>
          </p:nvSpPr>
          <p:spPr bwMode="auto">
            <a:xfrm>
              <a:off x="2057" y="860"/>
              <a:ext cx="7"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46" name="Line 256"/>
            <p:cNvSpPr>
              <a:spLocks noChangeShapeType="1"/>
            </p:cNvSpPr>
            <p:nvPr/>
          </p:nvSpPr>
          <p:spPr bwMode="auto">
            <a:xfrm>
              <a:off x="2057" y="1041"/>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7" name="Rectangle 257"/>
            <p:cNvSpPr>
              <a:spLocks noChangeArrowheads="1"/>
            </p:cNvSpPr>
            <p:nvPr/>
          </p:nvSpPr>
          <p:spPr bwMode="auto">
            <a:xfrm>
              <a:off x="2057" y="1041"/>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48" name="Line 258"/>
            <p:cNvSpPr>
              <a:spLocks noChangeShapeType="1"/>
            </p:cNvSpPr>
            <p:nvPr/>
          </p:nvSpPr>
          <p:spPr bwMode="auto">
            <a:xfrm>
              <a:off x="2057" y="1222"/>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49" name="Rectangle 259"/>
            <p:cNvSpPr>
              <a:spLocks noChangeArrowheads="1"/>
            </p:cNvSpPr>
            <p:nvPr/>
          </p:nvSpPr>
          <p:spPr bwMode="auto">
            <a:xfrm>
              <a:off x="2057" y="1222"/>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50" name="Line 260"/>
            <p:cNvSpPr>
              <a:spLocks noChangeShapeType="1"/>
            </p:cNvSpPr>
            <p:nvPr/>
          </p:nvSpPr>
          <p:spPr bwMode="auto">
            <a:xfrm>
              <a:off x="2057" y="1403"/>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1" name="Rectangle 261"/>
            <p:cNvSpPr>
              <a:spLocks noChangeArrowheads="1"/>
            </p:cNvSpPr>
            <p:nvPr/>
          </p:nvSpPr>
          <p:spPr bwMode="auto">
            <a:xfrm>
              <a:off x="2057" y="1403"/>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52" name="Line 262"/>
            <p:cNvSpPr>
              <a:spLocks noChangeShapeType="1"/>
            </p:cNvSpPr>
            <p:nvPr/>
          </p:nvSpPr>
          <p:spPr bwMode="auto">
            <a:xfrm>
              <a:off x="2057" y="1584"/>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3" name="Rectangle 263"/>
            <p:cNvSpPr>
              <a:spLocks noChangeArrowheads="1"/>
            </p:cNvSpPr>
            <p:nvPr/>
          </p:nvSpPr>
          <p:spPr bwMode="auto">
            <a:xfrm>
              <a:off x="2057" y="1584"/>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54" name="Line 264"/>
            <p:cNvSpPr>
              <a:spLocks noChangeShapeType="1"/>
            </p:cNvSpPr>
            <p:nvPr/>
          </p:nvSpPr>
          <p:spPr bwMode="auto">
            <a:xfrm>
              <a:off x="2057" y="1765"/>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5" name="Rectangle 265"/>
            <p:cNvSpPr>
              <a:spLocks noChangeArrowheads="1"/>
            </p:cNvSpPr>
            <p:nvPr/>
          </p:nvSpPr>
          <p:spPr bwMode="auto">
            <a:xfrm>
              <a:off x="2057" y="1765"/>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56" name="Line 266"/>
            <p:cNvSpPr>
              <a:spLocks noChangeShapeType="1"/>
            </p:cNvSpPr>
            <p:nvPr/>
          </p:nvSpPr>
          <p:spPr bwMode="auto">
            <a:xfrm>
              <a:off x="2057" y="1946"/>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7" name="Rectangle 267"/>
            <p:cNvSpPr>
              <a:spLocks noChangeArrowheads="1"/>
            </p:cNvSpPr>
            <p:nvPr/>
          </p:nvSpPr>
          <p:spPr bwMode="auto">
            <a:xfrm>
              <a:off x="2057" y="1946"/>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58" name="Line 268"/>
            <p:cNvSpPr>
              <a:spLocks noChangeShapeType="1"/>
            </p:cNvSpPr>
            <p:nvPr/>
          </p:nvSpPr>
          <p:spPr bwMode="auto">
            <a:xfrm>
              <a:off x="2057" y="2127"/>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59" name="Rectangle 269"/>
            <p:cNvSpPr>
              <a:spLocks noChangeArrowheads="1"/>
            </p:cNvSpPr>
            <p:nvPr/>
          </p:nvSpPr>
          <p:spPr bwMode="auto">
            <a:xfrm>
              <a:off x="2057" y="2127"/>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60" name="Line 270"/>
            <p:cNvSpPr>
              <a:spLocks noChangeShapeType="1"/>
            </p:cNvSpPr>
            <p:nvPr/>
          </p:nvSpPr>
          <p:spPr bwMode="auto">
            <a:xfrm>
              <a:off x="2057" y="2308"/>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1" name="Rectangle 271"/>
            <p:cNvSpPr>
              <a:spLocks noChangeArrowheads="1"/>
            </p:cNvSpPr>
            <p:nvPr/>
          </p:nvSpPr>
          <p:spPr bwMode="auto">
            <a:xfrm>
              <a:off x="2057" y="2308"/>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62" name="Line 272"/>
            <p:cNvSpPr>
              <a:spLocks noChangeShapeType="1"/>
            </p:cNvSpPr>
            <p:nvPr/>
          </p:nvSpPr>
          <p:spPr bwMode="auto">
            <a:xfrm>
              <a:off x="2057" y="2489"/>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3" name="Rectangle 273"/>
            <p:cNvSpPr>
              <a:spLocks noChangeArrowheads="1"/>
            </p:cNvSpPr>
            <p:nvPr/>
          </p:nvSpPr>
          <p:spPr bwMode="auto">
            <a:xfrm>
              <a:off x="2057" y="2489"/>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64" name="Line 274"/>
            <p:cNvSpPr>
              <a:spLocks noChangeShapeType="1"/>
            </p:cNvSpPr>
            <p:nvPr/>
          </p:nvSpPr>
          <p:spPr bwMode="auto">
            <a:xfrm>
              <a:off x="2057" y="2670"/>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5" name="Rectangle 275"/>
            <p:cNvSpPr>
              <a:spLocks noChangeArrowheads="1"/>
            </p:cNvSpPr>
            <p:nvPr/>
          </p:nvSpPr>
          <p:spPr bwMode="auto">
            <a:xfrm>
              <a:off x="2057" y="2670"/>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66" name="Line 276"/>
            <p:cNvSpPr>
              <a:spLocks noChangeShapeType="1"/>
            </p:cNvSpPr>
            <p:nvPr/>
          </p:nvSpPr>
          <p:spPr bwMode="auto">
            <a:xfrm>
              <a:off x="2057" y="2851"/>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7" name="Rectangle 277"/>
            <p:cNvSpPr>
              <a:spLocks noChangeArrowheads="1"/>
            </p:cNvSpPr>
            <p:nvPr/>
          </p:nvSpPr>
          <p:spPr bwMode="auto">
            <a:xfrm>
              <a:off x="2057" y="2851"/>
              <a:ext cx="7" cy="7"/>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68" name="Line 278"/>
            <p:cNvSpPr>
              <a:spLocks noChangeShapeType="1"/>
            </p:cNvSpPr>
            <p:nvPr/>
          </p:nvSpPr>
          <p:spPr bwMode="auto">
            <a:xfrm>
              <a:off x="2057" y="3031"/>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69" name="Rectangle 279"/>
            <p:cNvSpPr>
              <a:spLocks noChangeArrowheads="1"/>
            </p:cNvSpPr>
            <p:nvPr/>
          </p:nvSpPr>
          <p:spPr bwMode="auto">
            <a:xfrm>
              <a:off x="2057" y="3031"/>
              <a:ext cx="7"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0" name="Line 280"/>
            <p:cNvSpPr>
              <a:spLocks noChangeShapeType="1"/>
            </p:cNvSpPr>
            <p:nvPr/>
          </p:nvSpPr>
          <p:spPr bwMode="auto">
            <a:xfrm>
              <a:off x="2057" y="3212"/>
              <a:ext cx="1" cy="1"/>
            </a:xfrm>
            <a:prstGeom prst="line">
              <a:avLst/>
            </a:prstGeom>
            <a:noFill/>
            <a:ln w="0">
              <a:solidFill>
                <a:srgbClr val="DADCDD"/>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571" name="Rectangle 281"/>
            <p:cNvSpPr>
              <a:spLocks noChangeArrowheads="1"/>
            </p:cNvSpPr>
            <p:nvPr/>
          </p:nvSpPr>
          <p:spPr bwMode="auto">
            <a:xfrm>
              <a:off x="2057" y="3212"/>
              <a:ext cx="7" cy="8"/>
            </a:xfrm>
            <a:prstGeom prst="rect">
              <a:avLst/>
            </a:prstGeom>
            <a:solidFill>
              <a:srgbClr val="DADC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378" name="Picture 282"/>
            <p:cNvPicPr>
              <a:picLocks noChangeAspect="1" noChangeArrowheads="1"/>
            </p:cNvPicPr>
            <p:nvPr/>
          </p:nvPicPr>
          <p:blipFill>
            <a:blip r:embed="rId4" cstate="screen">
              <a:extLst>
                <a:ext uri="{28A0092B-C50C-407E-A947-70E740481C1C}">
                  <a14:useLocalDpi xmlns:a14="http://schemas.microsoft.com/office/drawing/2010/main"/>
                </a:ext>
              </a:extLst>
            </a:blip>
            <a:srcRect t="8696"/>
            <a:stretch>
              <a:fillRect/>
            </a:stretch>
          </p:blipFill>
          <p:spPr bwMode="auto">
            <a:xfrm>
              <a:off x="684" y="875"/>
              <a:ext cx="158" cy="1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79" name="Picture 283"/>
            <p:cNvPicPr>
              <a:picLocks noChangeAspect="1" noChangeArrowheads="1"/>
            </p:cNvPicPr>
            <p:nvPr/>
          </p:nvPicPr>
          <p:blipFill>
            <a:blip r:embed="rId4" cstate="screen">
              <a:extLst>
                <a:ext uri="{28A0092B-C50C-407E-A947-70E740481C1C}">
                  <a14:useLocalDpi xmlns:a14="http://schemas.microsoft.com/office/drawing/2010/main"/>
                </a:ext>
              </a:extLst>
            </a:blip>
            <a:srcRect t="8696"/>
            <a:stretch>
              <a:fillRect/>
            </a:stretch>
          </p:blipFill>
          <p:spPr bwMode="auto">
            <a:xfrm>
              <a:off x="1288" y="875"/>
              <a:ext cx="158" cy="1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380" name="Picture 284"/>
            <p:cNvPicPr>
              <a:picLocks noChangeAspect="1" noChangeArrowheads="1"/>
            </p:cNvPicPr>
            <p:nvPr/>
          </p:nvPicPr>
          <p:blipFill>
            <a:blip r:embed="rId4" cstate="screen">
              <a:extLst>
                <a:ext uri="{28A0092B-C50C-407E-A947-70E740481C1C}">
                  <a14:useLocalDpi xmlns:a14="http://schemas.microsoft.com/office/drawing/2010/main"/>
                </a:ext>
              </a:extLst>
            </a:blip>
            <a:srcRect t="8696"/>
            <a:stretch>
              <a:fillRect/>
            </a:stretch>
          </p:blipFill>
          <p:spPr bwMode="auto">
            <a:xfrm>
              <a:off x="1891" y="875"/>
              <a:ext cx="158" cy="1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4572" name="Rectangle 285"/>
            <p:cNvSpPr>
              <a:spLocks noChangeArrowheads="1"/>
            </p:cNvSpPr>
            <p:nvPr/>
          </p:nvSpPr>
          <p:spPr bwMode="auto">
            <a:xfrm>
              <a:off x="2027" y="3190"/>
              <a:ext cx="22" cy="22"/>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3" name="Rectangle 286"/>
            <p:cNvSpPr>
              <a:spLocks noChangeArrowheads="1"/>
            </p:cNvSpPr>
            <p:nvPr/>
          </p:nvSpPr>
          <p:spPr bwMode="auto">
            <a:xfrm>
              <a:off x="2042" y="3205"/>
              <a:ext cx="7" cy="7"/>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4" name="Rectangle 287"/>
            <p:cNvSpPr>
              <a:spLocks noChangeArrowheads="1"/>
            </p:cNvSpPr>
            <p:nvPr/>
          </p:nvSpPr>
          <p:spPr bwMode="auto">
            <a:xfrm>
              <a:off x="2042" y="3205"/>
              <a:ext cx="7" cy="7"/>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75" name="Rectangle 288"/>
            <p:cNvSpPr>
              <a:spLocks noChangeArrowheads="1"/>
            </p:cNvSpPr>
            <p:nvPr/>
          </p:nvSpPr>
          <p:spPr bwMode="auto">
            <a:xfrm>
              <a:off x="2004" y="3190"/>
              <a:ext cx="23" cy="22"/>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2" name="Rectangle 289"/>
            <p:cNvSpPr>
              <a:spLocks noChangeArrowheads="1"/>
            </p:cNvSpPr>
            <p:nvPr/>
          </p:nvSpPr>
          <p:spPr bwMode="auto">
            <a:xfrm>
              <a:off x="2019" y="3205"/>
              <a:ext cx="8" cy="7"/>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3" name="Rectangle 290"/>
            <p:cNvSpPr>
              <a:spLocks noChangeArrowheads="1"/>
            </p:cNvSpPr>
            <p:nvPr/>
          </p:nvSpPr>
          <p:spPr bwMode="auto">
            <a:xfrm>
              <a:off x="2019" y="3205"/>
              <a:ext cx="8" cy="7"/>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4" name="Rectangle 291"/>
            <p:cNvSpPr>
              <a:spLocks noChangeArrowheads="1"/>
            </p:cNvSpPr>
            <p:nvPr/>
          </p:nvSpPr>
          <p:spPr bwMode="auto">
            <a:xfrm>
              <a:off x="2027" y="3167"/>
              <a:ext cx="22" cy="23"/>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5" name="Rectangle 292"/>
            <p:cNvSpPr>
              <a:spLocks noChangeArrowheads="1"/>
            </p:cNvSpPr>
            <p:nvPr/>
          </p:nvSpPr>
          <p:spPr bwMode="auto">
            <a:xfrm>
              <a:off x="2042" y="3182"/>
              <a:ext cx="7" cy="8"/>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6" name="Rectangle 293"/>
            <p:cNvSpPr>
              <a:spLocks noChangeArrowheads="1"/>
            </p:cNvSpPr>
            <p:nvPr/>
          </p:nvSpPr>
          <p:spPr bwMode="auto">
            <a:xfrm>
              <a:off x="2042" y="3182"/>
              <a:ext cx="7" cy="8"/>
            </a:xfrm>
            <a:prstGeom prst="rect">
              <a:avLst/>
            </a:prstGeom>
            <a:solidFill>
              <a:srgbClr val="485DB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732878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graphicFrame>
        <p:nvGraphicFramePr>
          <p:cNvPr id="6" name="Object 5"/>
          <p:cNvGraphicFramePr>
            <a:graphicFrameLocks noChangeAspect="1"/>
          </p:cNvGraphicFramePr>
          <p:nvPr>
            <p:extLst>
              <p:ext uri="{D42A27DB-BD31-4B8C-83A1-F6EECF244321}">
                <p14:modId xmlns:p14="http://schemas.microsoft.com/office/powerpoint/2010/main" val="2935965719"/>
              </p:ext>
            </p:extLst>
          </p:nvPr>
        </p:nvGraphicFramePr>
        <p:xfrm>
          <a:off x="90488" y="1374775"/>
          <a:ext cx="8658225" cy="2967038"/>
        </p:xfrm>
        <a:graphic>
          <a:graphicData uri="http://schemas.openxmlformats.org/presentationml/2006/ole">
            <mc:AlternateContent xmlns:mc="http://schemas.openxmlformats.org/markup-compatibility/2006">
              <mc:Choice xmlns:v="urn:schemas-microsoft-com:vml" Requires="v">
                <p:oleObj spid="_x0000_s2095" name="Worksheet" r:id="rId4" imgW="6072382" imgH="2081323" progId="Excel.Sheet.12">
                  <p:embed/>
                </p:oleObj>
              </mc:Choice>
              <mc:Fallback>
                <p:oleObj name="Worksheet" r:id="rId4" imgW="6072382" imgH="2081323" progId="Excel.Sheet.12">
                  <p:embed/>
                  <p:pic>
                    <p:nvPicPr>
                      <p:cNvPr id="0" name=""/>
                      <p:cNvPicPr/>
                      <p:nvPr/>
                    </p:nvPicPr>
                    <p:blipFill>
                      <a:blip r:embed="rId5"/>
                      <a:stretch>
                        <a:fillRect/>
                      </a:stretch>
                    </p:blipFill>
                    <p:spPr>
                      <a:xfrm>
                        <a:off x="90488" y="1374775"/>
                        <a:ext cx="8658225" cy="2967038"/>
                      </a:xfrm>
                      <a:prstGeom prst="rect">
                        <a:avLst/>
                      </a:prstGeom>
                    </p:spPr>
                  </p:pic>
                </p:oleObj>
              </mc:Fallback>
            </mc:AlternateContent>
          </a:graphicData>
        </a:graphic>
      </p:graphicFrame>
    </p:spTree>
    <p:extLst>
      <p:ext uri="{BB962C8B-B14F-4D97-AF65-F5344CB8AC3E}">
        <p14:creationId xmlns:p14="http://schemas.microsoft.com/office/powerpoint/2010/main" val="2717216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Estimating Effort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7238" y="1275493"/>
                <a:ext cx="3131128" cy="3425818"/>
              </a:xfrm>
            </p:spPr>
            <p:txBody>
              <a:bodyPr>
                <a:normAutofit/>
              </a:bodyPr>
              <a:lstStyle/>
              <a:p>
                <a:r>
                  <a:rPr lang="en-US" dirty="0"/>
                  <a:t>Use the average total effort and average total time:</a:t>
                </a:r>
              </a:p>
              <a:p>
                <a:endParaRPr lang="en-US" dirty="0"/>
              </a:p>
              <a:p>
                <a:pPr/>
                <a14:m>
                  <m:oMathPara xmlns:m="http://schemas.openxmlformats.org/officeDocument/2006/math">
                    <m:oMathParaPr>
                      <m:jc m:val="left"/>
                    </m:oMathParaPr>
                    <m:oMath xmlns:m="http://schemas.openxmlformats.org/officeDocument/2006/math">
                      <m:r>
                        <a:rPr lang="en-US" b="0" i="1" smtClean="0">
                          <a:latin typeface="Cambria Math"/>
                        </a:rPr>
                        <m:t>𝑅𝑎𝑡𝑒</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𝐴</m:t>
                          </m:r>
                          <m:r>
                            <a:rPr lang="en-US" b="0" i="1" smtClean="0">
                              <a:latin typeface="Cambria Math"/>
                            </a:rPr>
                            <m:t>&amp;</m:t>
                          </m:r>
                          <m:r>
                            <a:rPr lang="en-US" b="0" i="1" smtClean="0">
                              <a:latin typeface="Cambria Math"/>
                            </a:rPr>
                            <m:t>𝑀</m:t>
                          </m:r>
                          <m:r>
                            <a:rPr lang="en-US" b="0" i="1" smtClean="0">
                              <a:latin typeface="Cambria Math"/>
                            </a:rPr>
                            <m:t>(</m:t>
                          </m:r>
                          <m:r>
                            <a:rPr lang="en-US" b="0" i="1" smtClean="0">
                              <a:latin typeface="Cambria Math"/>
                            </a:rPr>
                            <m:t>𝑇𝑜</m:t>
                          </m:r>
                          <m:r>
                            <a:rPr lang="en-US" b="0" i="1" smtClean="0">
                              <a:latin typeface="Cambria Math"/>
                            </a:rPr>
                            <m:t> </m:t>
                          </m:r>
                          <m:r>
                            <a:rPr lang="en-US" b="0" i="1" smtClean="0">
                              <a:latin typeface="Cambria Math"/>
                            </a:rPr>
                            <m:t>𝐷𝑎𝑡𝑒</m:t>
                          </m:r>
                          <m:r>
                            <a:rPr lang="en-US" b="0" i="1" smtClean="0">
                              <a:latin typeface="Cambria Math"/>
                            </a:rPr>
                            <m:t>)</m:t>
                          </m:r>
                        </m:num>
                        <m:den>
                          <m:r>
                            <a:rPr lang="en-US" b="0" i="1" smtClean="0">
                              <a:latin typeface="Cambria Math"/>
                            </a:rPr>
                            <m:t>𝑇𝑖𝑚𝑒</m:t>
                          </m:r>
                          <m:r>
                            <a:rPr lang="en-US" b="0" i="1" smtClean="0">
                              <a:latin typeface="Cambria Math"/>
                            </a:rPr>
                            <m:t> (</m:t>
                          </m:r>
                          <m:r>
                            <a:rPr lang="en-US" b="0" i="1" smtClean="0">
                              <a:latin typeface="Cambria Math"/>
                            </a:rPr>
                            <m:t>𝑇𝑜</m:t>
                          </m:r>
                          <m:r>
                            <a:rPr lang="en-US" b="0" i="1" smtClean="0">
                              <a:latin typeface="Cambria Math"/>
                            </a:rPr>
                            <m:t> </m:t>
                          </m:r>
                          <m:r>
                            <a:rPr lang="en-US" b="0" i="1" smtClean="0">
                              <a:latin typeface="Cambria Math"/>
                            </a:rPr>
                            <m:t>𝐷𝑎𝑡𝑒</m:t>
                          </m:r>
                          <m:r>
                            <a:rPr lang="en-US" b="0" i="1" smtClean="0">
                              <a:latin typeface="Cambria Math"/>
                            </a:rPr>
                            <m:t>)</m:t>
                          </m:r>
                        </m:den>
                      </m:f>
                    </m:oMath>
                  </m:oMathPara>
                </a14:m>
                <a:endParaRPr lang="en-US" b="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7238" y="1275493"/>
                <a:ext cx="3131128" cy="3425818"/>
              </a:xfrm>
              <a:blipFill rotWithShape="0">
                <a:blip r:embed="rId3"/>
                <a:stretch>
                  <a:fillRect l="-5447" t="-2313"/>
                </a:stretch>
              </a:blipFill>
            </p:spPr>
            <p:txBody>
              <a:bodyPr/>
              <a:lstStyle/>
              <a:p>
                <a:r>
                  <a:rPr lang="en-US">
                    <a:noFill/>
                  </a:rPr>
                  <a:t> </a:t>
                </a:r>
              </a:p>
            </p:txBody>
          </p:sp>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1245540247"/>
              </p:ext>
            </p:extLst>
          </p:nvPr>
        </p:nvGraphicFramePr>
        <p:xfrm>
          <a:off x="3971925" y="1295400"/>
          <a:ext cx="4633913" cy="4194175"/>
        </p:xfrm>
        <a:graphic>
          <a:graphicData uri="http://schemas.openxmlformats.org/presentationml/2006/ole">
            <mc:AlternateContent xmlns:mc="http://schemas.openxmlformats.org/markup-compatibility/2006">
              <mc:Choice xmlns:v="urn:schemas-microsoft-com:vml" Requires="v">
                <p:oleObj spid="_x0000_s3119" name="Worksheet" r:id="rId4" imgW="4619348" imgH="4181398" progId="Excel.Sheet.12">
                  <p:embed/>
                </p:oleObj>
              </mc:Choice>
              <mc:Fallback>
                <p:oleObj name="Worksheet" r:id="rId4" imgW="4619348" imgH="4181398" progId="Excel.Sheet.12">
                  <p:embed/>
                  <p:pic>
                    <p:nvPicPr>
                      <p:cNvPr id="0" name=""/>
                      <p:cNvPicPr/>
                      <p:nvPr/>
                    </p:nvPicPr>
                    <p:blipFill>
                      <a:blip r:embed="rId5"/>
                      <a:stretch>
                        <a:fillRect/>
                      </a:stretch>
                    </p:blipFill>
                    <p:spPr>
                      <a:xfrm>
                        <a:off x="3971925" y="1295400"/>
                        <a:ext cx="4633913" cy="4194175"/>
                      </a:xfrm>
                      <a:prstGeom prst="rect">
                        <a:avLst/>
                      </a:prstGeom>
                    </p:spPr>
                  </p:pic>
                </p:oleObj>
              </mc:Fallback>
            </mc:AlternateContent>
          </a:graphicData>
        </a:graphic>
      </p:graphicFrame>
    </p:spTree>
    <p:extLst>
      <p:ext uri="{BB962C8B-B14F-4D97-AF65-F5344CB8AC3E}">
        <p14:creationId xmlns:p14="http://schemas.microsoft.com/office/powerpoint/2010/main" val="3202394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Estimates Are Biased and Variable </a:t>
            </a:r>
          </a:p>
        </p:txBody>
      </p:sp>
      <p:sp>
        <p:nvSpPr>
          <p:cNvPr id="3" name="Content Placeholder 2"/>
          <p:cNvSpPr>
            <a:spLocks noGrp="1"/>
          </p:cNvSpPr>
          <p:nvPr>
            <p:ph idx="1"/>
          </p:nvPr>
        </p:nvSpPr>
        <p:spPr/>
        <p:txBody>
          <a:bodyPr>
            <a:normAutofit/>
          </a:bodyPr>
          <a:lstStyle/>
          <a:p>
            <a:r>
              <a:rPr lang="en-US" dirty="0"/>
              <a:t>You have probably noticed…</a:t>
            </a:r>
          </a:p>
          <a:p>
            <a:pPr marL="512064" indent="-514350">
              <a:spcBef>
                <a:spcPts val="500"/>
              </a:spcBef>
              <a:buFont typeface="Arial" panose="020B0604020202020204" pitchFamily="34" charset="0"/>
              <a:buAutoNum type="arabicParenR"/>
            </a:pPr>
            <a:r>
              <a:rPr lang="en-US" dirty="0"/>
              <a:t>Maybe you consistently underestimate your work, or</a:t>
            </a:r>
          </a:p>
          <a:p>
            <a:pPr marL="512064" indent="-514350">
              <a:spcBef>
                <a:spcPts val="500"/>
              </a:spcBef>
              <a:buFont typeface="Arial" panose="020B0604020202020204" pitchFamily="34" charset="0"/>
              <a:buAutoNum type="arabicParenR"/>
            </a:pPr>
            <a:r>
              <a:rPr lang="en-US" dirty="0"/>
              <a:t>Perhaps sometimes you are very early and sometimes very late, or</a:t>
            </a:r>
          </a:p>
          <a:p>
            <a:pPr marL="512064" indent="-514350">
              <a:spcBef>
                <a:spcPts val="500"/>
              </a:spcBef>
              <a:buFont typeface="Arial" panose="020B0604020202020204" pitchFamily="34" charset="0"/>
              <a:buAutoNum type="arabicParenR"/>
            </a:pPr>
            <a:r>
              <a:rPr lang="en-US" dirty="0"/>
              <a:t>You are always late, but by widely varying amounts!</a:t>
            </a:r>
          </a:p>
          <a:p>
            <a:endParaRPr lang="en-US" dirty="0"/>
          </a:p>
          <a:p>
            <a:r>
              <a:rPr lang="en-US" dirty="0"/>
              <a:t>Remember:</a:t>
            </a:r>
          </a:p>
          <a:p>
            <a:pPr marL="458741" lvl="2" indent="0">
              <a:buNone/>
            </a:pPr>
            <a:r>
              <a:rPr lang="en-US" i="1" dirty="0"/>
              <a:t>The primary purpose of software estimation is not to predict a project’s outcome; it is to determine whether a project’s targets are realistic enough to allow the project to be controlled to meet them. </a:t>
            </a:r>
            <a:br>
              <a:rPr lang="en-US" i="1" dirty="0"/>
            </a:br>
            <a:r>
              <a:rPr lang="en-US" i="1" dirty="0"/>
              <a:t>						</a:t>
            </a:r>
            <a:r>
              <a:rPr lang="en-US" dirty="0"/>
              <a:t>‒ Steve McConnell</a:t>
            </a:r>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286480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Causes?</a:t>
            </a:r>
          </a:p>
        </p:txBody>
      </p:sp>
      <p:sp>
        <p:nvSpPr>
          <p:cNvPr id="3" name="Content Placeholder 2"/>
          <p:cNvSpPr>
            <a:spLocks noGrp="1"/>
          </p:cNvSpPr>
          <p:nvPr>
            <p:ph idx="1"/>
          </p:nvPr>
        </p:nvSpPr>
        <p:spPr/>
        <p:txBody>
          <a:bodyPr/>
          <a:lstStyle/>
          <a:p>
            <a:pPr marL="514350" indent="-514350">
              <a:buFont typeface="Arial" panose="020B0604020202020204" pitchFamily="34" charset="0"/>
              <a:buAutoNum type="arabicParenR"/>
            </a:pPr>
            <a:r>
              <a:rPr lang="en-US" dirty="0"/>
              <a:t>You are inaccurate because you consistently underestimate or overestimate part size.</a:t>
            </a:r>
          </a:p>
          <a:p>
            <a:pPr marL="514350" indent="-514350">
              <a:buAutoNum type="arabicParenR"/>
            </a:pPr>
            <a:r>
              <a:rPr lang="en-US" dirty="0"/>
              <a:t>You are uncertain if a part should be small vs medium, or medium vs large.</a:t>
            </a:r>
          </a:p>
          <a:p>
            <a:pPr marL="514350" indent="-514350">
              <a:buAutoNum type="arabicParenR"/>
            </a:pPr>
            <a:r>
              <a:rPr lang="en-US" dirty="0"/>
              <a:t>You missed parts entirely and never included them in your estimate.</a:t>
            </a:r>
          </a:p>
          <a:p>
            <a:pPr marL="514350" indent="-514350">
              <a:buAutoNum type="arabicParenR"/>
            </a:pPr>
            <a:r>
              <a:rPr lang="en-US" dirty="0"/>
              <a:t>The size bins seem too wide to be useful.</a:t>
            </a:r>
          </a:p>
          <a:p>
            <a:pPr marL="514350" indent="-514350">
              <a:buAutoNum type="arabicParenR"/>
            </a:pPr>
            <a:endParaRPr lang="en-US" dirty="0"/>
          </a:p>
          <a:p>
            <a:r>
              <a:rPr lang="en-US" dirty="0"/>
              <a:t>These are process issues. </a:t>
            </a:r>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815457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idx="1"/>
          </p:nvPr>
        </p:nvSpPr>
        <p:spPr/>
        <p:txBody>
          <a:bodyPr/>
          <a:lstStyle/>
          <a:p>
            <a:r>
              <a:rPr lang="en-US" dirty="0"/>
              <a:t>Adopt a process that will adjust for your current deficiencies and help you improve over time.</a:t>
            </a:r>
          </a:p>
          <a:p>
            <a:r>
              <a:rPr lang="en-US" dirty="0"/>
              <a:t>Bias</a:t>
            </a:r>
          </a:p>
          <a:p>
            <a:pPr marL="338328" indent="-173736">
              <a:spcBef>
                <a:spcPts val="500"/>
              </a:spcBef>
              <a:buFont typeface="Arial" panose="020B0604020202020204" pitchFamily="34" charset="0"/>
              <a:buChar char="•"/>
            </a:pPr>
            <a:r>
              <a:rPr lang="en-US" dirty="0"/>
              <a:t>Use historical data to compute and apply a correction factor.</a:t>
            </a:r>
          </a:p>
          <a:p>
            <a:pPr marL="338328" indent="-173736">
              <a:spcBef>
                <a:spcPts val="500"/>
              </a:spcBef>
              <a:buFont typeface="Arial" panose="020B0604020202020204" pitchFamily="34" charset="0"/>
              <a:buChar char="•"/>
            </a:pPr>
            <a:r>
              <a:rPr lang="en-US" dirty="0"/>
              <a:t>Compare your estimates to the actual values and with practice  learn how improve your accuracy.</a:t>
            </a:r>
          </a:p>
          <a:p>
            <a:r>
              <a:rPr lang="en-US" dirty="0"/>
              <a:t>Variability</a:t>
            </a:r>
          </a:p>
          <a:p>
            <a:pPr marL="338328" indent="-173736">
              <a:spcBef>
                <a:spcPts val="500"/>
              </a:spcBef>
              <a:buFont typeface="Arial" panose="020B0604020202020204" pitchFamily="34" charset="0"/>
              <a:buChar char="•"/>
            </a:pPr>
            <a:r>
              <a:rPr lang="en-US" dirty="0"/>
              <a:t>Take advantage of “the law of large numbers”; more estimates, though each is imprecise, will be better, not worse!</a:t>
            </a:r>
          </a:p>
          <a:p>
            <a:pPr marL="338328" indent="-173736">
              <a:spcBef>
                <a:spcPts val="500"/>
              </a:spcBef>
              <a:buFont typeface="Arial" panose="020B0604020202020204" pitchFamily="34" charset="0"/>
              <a:buChar char="•"/>
            </a:pPr>
            <a:r>
              <a:rPr lang="en-US" dirty="0"/>
              <a:t>Decompose the problem so you have to make more estimates.</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497188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5" name="Rectangle 3"/>
          <p:cNvSpPr>
            <a:spLocks noGrp="1" noChangeArrowheads="1"/>
          </p:cNvSpPr>
          <p:nvPr>
            <p:ph type="title"/>
          </p:nvPr>
        </p:nvSpPr>
        <p:spPr/>
        <p:txBody>
          <a:bodyPr/>
          <a:lstStyle/>
          <a:p>
            <a:r>
              <a:rPr lang="en-US" altLang="en-US" dirty="0"/>
              <a:t>Spread (precision) and Bias (accuracy)</a:t>
            </a:r>
          </a:p>
        </p:txBody>
      </p:sp>
      <p:sp>
        <p:nvSpPr>
          <p:cNvPr id="12" name="Picture Placeholder 11"/>
          <p:cNvSpPr>
            <a:spLocks noGrp="1"/>
          </p:cNvSpPr>
          <p:nvPr>
            <p:ph type="pic" sz="quarter" idx="11"/>
          </p:nvPr>
        </p:nvSpPr>
        <p:spPr/>
      </p:sp>
      <p:sp>
        <p:nvSpPr>
          <p:cNvPr id="11" name="Text Placeholder 10"/>
          <p:cNvSpPr>
            <a:spLocks noGrp="1"/>
          </p:cNvSpPr>
          <p:nvPr>
            <p:ph type="body" sz="quarter" idx="10"/>
          </p:nvPr>
        </p:nvSpPr>
        <p:spPr/>
        <p:txBody>
          <a:bodyPr/>
          <a:lstStyle/>
          <a:p>
            <a:endParaRPr lang="en-US"/>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50958" y="1237463"/>
            <a:ext cx="2258252" cy="195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8215" y="3303369"/>
            <a:ext cx="2215631" cy="204013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9038" y="1128999"/>
            <a:ext cx="2061322" cy="20313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6" name="Picture 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53115" y="3339223"/>
            <a:ext cx="2082728" cy="1826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70574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2"/>
          </p:nvPr>
        </p:nvSpPr>
        <p:spPr>
          <a:xfrm>
            <a:off x="2732088" y="1229293"/>
            <a:ext cx="5992811" cy="4790508"/>
          </a:xfrm>
        </p:spPr>
        <p:txBody>
          <a:bodyPr/>
          <a:lstStyle/>
          <a:p>
            <a:r>
              <a:rPr lang="en-US" dirty="0"/>
              <a:t>Estimates center on the target.  </a:t>
            </a:r>
          </a:p>
          <a:p>
            <a:r>
              <a:rPr lang="en-US" dirty="0"/>
              <a:t>(no systematic bias, accurate)</a:t>
            </a:r>
          </a:p>
          <a:p>
            <a:endParaRPr lang="en-US" dirty="0"/>
          </a:p>
          <a:p>
            <a:r>
              <a:rPr lang="en-US" dirty="0"/>
              <a:t>Individual estimates have small scatter around the target.</a:t>
            </a:r>
          </a:p>
          <a:p>
            <a:r>
              <a:rPr lang="en-US" dirty="0"/>
              <a:t>(small random error, precise)</a:t>
            </a:r>
          </a:p>
          <a:p>
            <a:endParaRPr lang="en-US" dirty="0"/>
          </a:p>
          <a:p>
            <a:r>
              <a:rPr lang="en-US" dirty="0"/>
              <a:t>Estimates are predictable both individually and on average.</a:t>
            </a:r>
          </a:p>
          <a:p>
            <a:r>
              <a:rPr lang="en-US" dirty="0"/>
              <a:t>This is the most desirable situation.</a:t>
            </a:r>
          </a:p>
          <a:p>
            <a:endParaRPr lang="en-US" dirty="0"/>
          </a:p>
          <a:p>
            <a:endParaRPr lang="en-US" dirty="0"/>
          </a:p>
        </p:txBody>
      </p:sp>
      <p:sp>
        <p:nvSpPr>
          <p:cNvPr id="515075" name="Rectangle 3"/>
          <p:cNvSpPr>
            <a:spLocks noGrp="1" noChangeArrowheads="1"/>
          </p:cNvSpPr>
          <p:nvPr>
            <p:ph type="title"/>
          </p:nvPr>
        </p:nvSpPr>
        <p:spPr/>
        <p:txBody>
          <a:bodyPr/>
          <a:lstStyle/>
          <a:p>
            <a:r>
              <a:rPr lang="en-US" altLang="en-US"/>
              <a:t>Narrow Spread and Small Bias </a:t>
            </a:r>
            <a:endParaRPr lang="en-US" altLang="en-US" dirty="0"/>
          </a:p>
        </p:txBody>
      </p:sp>
      <p:sp>
        <p:nvSpPr>
          <p:cNvPr id="15" name="Picture Placeholder 14"/>
          <p:cNvSpPr>
            <a:spLocks noGrp="1"/>
          </p:cNvSpPr>
          <p:nvPr>
            <p:ph type="pic" sz="quarter" idx="11"/>
          </p:nvPr>
        </p:nvSpPr>
        <p:spPr/>
      </p:sp>
      <p:sp>
        <p:nvSpPr>
          <p:cNvPr id="14" name="Text Placeholder 13"/>
          <p:cNvSpPr>
            <a:spLocks noGrp="1"/>
          </p:cNvSpPr>
          <p:nvPr>
            <p:ph type="body" sz="quarter" idx="10"/>
          </p:nvPr>
        </p:nvSpPr>
        <p:spPr/>
        <p:txBody>
          <a:bodyPr/>
          <a:lstStyle/>
          <a:p>
            <a:endParaRPr lang="en-US"/>
          </a:p>
        </p:txBody>
      </p:sp>
      <p:sp>
        <p:nvSpPr>
          <p:cNvPr id="7" name="Rectangle 3"/>
          <p:cNvSpPr txBox="1">
            <a:spLocks noChangeArrowheads="1"/>
          </p:cNvSpPr>
          <p:nvPr/>
        </p:nvSpPr>
        <p:spPr>
          <a:xfrm>
            <a:off x="379413" y="3560763"/>
            <a:ext cx="2678747"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Precisely </a:t>
            </a:r>
          </a:p>
          <a:p>
            <a:pPr eaLnBrk="0" hangingPunct="0"/>
            <a:r>
              <a:rPr lang="en-US" altLang="en-US" sz="2300" dirty="0"/>
              <a:t>Correct </a:t>
            </a:r>
          </a:p>
        </p:txBody>
      </p:sp>
      <p:pic>
        <p:nvPicPr>
          <p:cNvPr id="18" name="Picture 7"/>
          <p:cNvPicPr>
            <a:picLocks noChangeAspect="1" noChangeArrowheads="1"/>
          </p:cNvPicPr>
          <p:nvPr/>
        </p:nvPicPr>
        <p:blipFill rotWithShape="1">
          <a:blip r:embed="rId3" cstate="screen">
            <a:alphaModFix/>
            <a:extLst>
              <a:ext uri="{28A0092B-C50C-407E-A947-70E740481C1C}">
                <a14:useLocalDpi xmlns:a14="http://schemas.microsoft.com/office/drawing/2010/main"/>
              </a:ext>
            </a:extLst>
          </a:blip>
          <a:srcRect l="11062" t="2923"/>
          <a:stretch/>
        </p:blipFill>
        <p:spPr bwMode="auto">
          <a:xfrm>
            <a:off x="282727" y="1271901"/>
            <a:ext cx="1982259" cy="18977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477647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064" y="1204527"/>
            <a:ext cx="2492585" cy="22951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Content Placeholder 12"/>
          <p:cNvSpPr>
            <a:spLocks noGrp="1"/>
          </p:cNvSpPr>
          <p:nvPr>
            <p:ph sz="half" idx="2"/>
          </p:nvPr>
        </p:nvSpPr>
        <p:spPr>
          <a:xfrm>
            <a:off x="2733040" y="1229293"/>
            <a:ext cx="5991859" cy="4790508"/>
          </a:xfrm>
        </p:spPr>
        <p:txBody>
          <a:bodyPr/>
          <a:lstStyle/>
          <a:p>
            <a:r>
              <a:rPr lang="en-US" dirty="0"/>
              <a:t>Estimates are evenly scattered, but centered on the target.</a:t>
            </a:r>
          </a:p>
          <a:p>
            <a:pPr>
              <a:spcBef>
                <a:spcPts val="500"/>
              </a:spcBef>
            </a:pPr>
            <a:r>
              <a:rPr lang="en-US" dirty="0"/>
              <a:t>(no systematic bias, overall accuracy)</a:t>
            </a:r>
          </a:p>
          <a:p>
            <a:pPr>
              <a:spcBef>
                <a:spcPts val="800"/>
              </a:spcBef>
            </a:pPr>
            <a:endParaRPr lang="en-US" dirty="0"/>
          </a:p>
          <a:p>
            <a:r>
              <a:rPr lang="en-US" dirty="0"/>
              <a:t>Individual estimates scatter widely around the target.</a:t>
            </a:r>
          </a:p>
          <a:p>
            <a:pPr>
              <a:spcBef>
                <a:spcPts val="500"/>
              </a:spcBef>
            </a:pPr>
            <a:r>
              <a:rPr lang="en-US" dirty="0"/>
              <a:t>(large random error)</a:t>
            </a:r>
          </a:p>
          <a:p>
            <a:pPr>
              <a:spcBef>
                <a:spcPts val="800"/>
              </a:spcBef>
            </a:pPr>
            <a:endParaRPr lang="en-US" dirty="0"/>
          </a:p>
          <a:p>
            <a:r>
              <a:rPr lang="en-US" dirty="0"/>
              <a:t>Estimates are predictable on average, but not individually.</a:t>
            </a:r>
          </a:p>
          <a:p>
            <a:r>
              <a:rPr lang="en-US" dirty="0"/>
              <a:t>The high and low errors can compensate when aggregated (the law of large numbers), but individual errors may be very wrong.</a:t>
            </a:r>
          </a:p>
        </p:txBody>
      </p:sp>
      <p:sp>
        <p:nvSpPr>
          <p:cNvPr id="515075" name="Rectangle 3"/>
          <p:cNvSpPr>
            <a:spLocks noGrp="1" noChangeArrowheads="1"/>
          </p:cNvSpPr>
          <p:nvPr>
            <p:ph type="title"/>
          </p:nvPr>
        </p:nvSpPr>
        <p:spPr/>
        <p:txBody>
          <a:bodyPr/>
          <a:lstStyle/>
          <a:p>
            <a:r>
              <a:rPr lang="en-US" altLang="en-US" dirty="0"/>
              <a:t>Wide Spread but Small Bias </a:t>
            </a:r>
          </a:p>
        </p:txBody>
      </p:sp>
      <p:sp>
        <p:nvSpPr>
          <p:cNvPr id="15" name="Picture Placeholder 14"/>
          <p:cNvSpPr>
            <a:spLocks noGrp="1"/>
          </p:cNvSpPr>
          <p:nvPr>
            <p:ph type="pic" sz="quarter" idx="11"/>
          </p:nvPr>
        </p:nvSpPr>
        <p:spPr/>
      </p:sp>
      <p:sp>
        <p:nvSpPr>
          <p:cNvPr id="14" name="Text Placeholder 13"/>
          <p:cNvSpPr>
            <a:spLocks noGrp="1"/>
          </p:cNvSpPr>
          <p:nvPr>
            <p:ph type="body" sz="quarter" idx="10"/>
          </p:nvPr>
        </p:nvSpPr>
        <p:spPr/>
        <p:txBody>
          <a:bodyPr/>
          <a:lstStyle/>
          <a:p>
            <a:endParaRPr lang="en-US"/>
          </a:p>
        </p:txBody>
      </p:sp>
      <p:sp>
        <p:nvSpPr>
          <p:cNvPr id="7" name="Rectangle 3"/>
          <p:cNvSpPr txBox="1">
            <a:spLocks noChangeArrowheads="1"/>
          </p:cNvSpPr>
          <p:nvPr/>
        </p:nvSpPr>
        <p:spPr>
          <a:xfrm>
            <a:off x="379413" y="3560763"/>
            <a:ext cx="2323147" cy="633412"/>
          </a:xfrm>
          <a:prstGeom prst="rect">
            <a:avLst/>
          </a:prstGeom>
          <a:noFill/>
          <a:ln/>
        </p:spPr>
        <p:txBody>
          <a:bodyPr vert="horz" lIns="0" tIns="0" rIns="0" bIns="0" rtlCol="0" anchor="ctr">
            <a:normAutofit/>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pPr eaLnBrk="0" hangingPunct="0"/>
            <a:r>
              <a:rPr lang="en-US" altLang="en-US" sz="2300" dirty="0"/>
              <a:t>Imprecisely </a:t>
            </a:r>
          </a:p>
          <a:p>
            <a:pPr eaLnBrk="0" hangingPunct="0"/>
            <a:r>
              <a:rPr lang="en-US" altLang="en-US" sz="2300" dirty="0"/>
              <a:t>Correct </a:t>
            </a:r>
          </a:p>
        </p:txBody>
      </p:sp>
    </p:spTree>
    <p:extLst>
      <p:ext uri="{BB962C8B-B14F-4D97-AF65-F5344CB8AC3E}">
        <p14:creationId xmlns:p14="http://schemas.microsoft.com/office/powerpoint/2010/main" val="264768527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9601BF-B406-4F1D-A5FD-33388495F11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r="848"/>
          <a:stretch/>
        </p:blipFill>
        <p:spPr>
          <a:xfrm>
            <a:off x="0" y="1707026"/>
            <a:ext cx="4552284" cy="4591212"/>
          </a:xfrm>
          <a:prstGeom prst="rect">
            <a:avLst/>
          </a:prstGeom>
        </p:spPr>
      </p:pic>
      <p:sp>
        <p:nvSpPr>
          <p:cNvPr id="2" name="Title 1"/>
          <p:cNvSpPr>
            <a:spLocks noGrp="1"/>
          </p:cNvSpPr>
          <p:nvPr>
            <p:ph type="title"/>
          </p:nvPr>
        </p:nvSpPr>
        <p:spPr/>
        <p:txBody>
          <a:bodyPr/>
          <a:lstStyle/>
          <a:p>
            <a:r>
              <a:rPr lang="en-US" dirty="0"/>
              <a:t>Flaw of Averages*</a:t>
            </a:r>
          </a:p>
        </p:txBody>
      </p:sp>
      <p:sp>
        <p:nvSpPr>
          <p:cNvPr id="3" name="Content Placeholder 2"/>
          <p:cNvSpPr>
            <a:spLocks noGrp="1"/>
          </p:cNvSpPr>
          <p:nvPr>
            <p:ph idx="1"/>
          </p:nvPr>
        </p:nvSpPr>
        <p:spPr>
          <a:xfrm>
            <a:off x="401934" y="941496"/>
            <a:ext cx="8320035" cy="1282158"/>
          </a:xfrm>
        </p:spPr>
        <p:txBody>
          <a:bodyPr/>
          <a:lstStyle/>
          <a:p>
            <a:r>
              <a:rPr lang="en-US" dirty="0"/>
              <a:t>Lack of precision can sometimes be a problem. </a:t>
            </a:r>
            <a:r>
              <a:rPr lang="en-US"/>
              <a:t>Would </a:t>
            </a:r>
            <a:r>
              <a:rPr lang="en-US" dirty="0"/>
              <a:t>you dress for the “average” temperature? </a:t>
            </a:r>
          </a:p>
        </p:txBody>
      </p:sp>
      <p:pic>
        <p:nvPicPr>
          <p:cNvPr id="6" name="Picture 5">
            <a:extLst>
              <a:ext uri="{FF2B5EF4-FFF2-40B4-BE49-F238E27FC236}">
                <a16:creationId xmlns:a16="http://schemas.microsoft.com/office/drawing/2014/main" id="{E96DF713-BB3A-4844-A221-C14C1FDB4D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0551" y="1707026"/>
            <a:ext cx="4743450" cy="3154360"/>
          </a:xfrm>
          <a:prstGeom prst="rect">
            <a:avLst/>
          </a:prstGeom>
        </p:spPr>
      </p:pic>
      <p:pic>
        <p:nvPicPr>
          <p:cNvPr id="8" name="Picture 7">
            <a:extLst>
              <a:ext uri="{FF2B5EF4-FFF2-40B4-BE49-F238E27FC236}">
                <a16:creationId xmlns:a16="http://schemas.microsoft.com/office/drawing/2014/main" id="{DCAEF821-6B2B-449E-89B1-81DC7335E72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32" b="24867"/>
          <a:stretch/>
        </p:blipFill>
        <p:spPr>
          <a:xfrm>
            <a:off x="4401820" y="3829358"/>
            <a:ext cx="4742179" cy="2468880"/>
          </a:xfrm>
          <a:prstGeom prst="rect">
            <a:avLst/>
          </a:prstGeom>
        </p:spPr>
      </p:pic>
    </p:spTree>
    <p:extLst>
      <p:ext uri="{BB962C8B-B14F-4D97-AF65-F5344CB8AC3E}">
        <p14:creationId xmlns:p14="http://schemas.microsoft.com/office/powerpoint/2010/main" val="2790577306"/>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SEI_template.potx</Template>
  <TotalTime>554</TotalTime>
  <Words>1652</Words>
  <Application>Microsoft Office PowerPoint</Application>
  <PresentationFormat>On-screen Show (4:3)</PresentationFormat>
  <Paragraphs>241</Paragraphs>
  <Slides>22</Slides>
  <Notes>17</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30" baseType="lpstr">
      <vt:lpstr>ＭＳ Ｐゴシック</vt:lpstr>
      <vt:lpstr>Arial</vt:lpstr>
      <vt:lpstr>Calibri</vt:lpstr>
      <vt:lpstr>Cambria Math</vt:lpstr>
      <vt:lpstr>Times New Roman</vt:lpstr>
      <vt:lpstr>SEI_template</vt:lpstr>
      <vt:lpstr>1_SEI_template</vt:lpstr>
      <vt:lpstr>Worksheet</vt:lpstr>
      <vt:lpstr>A Discipline for  Software Engineering  </vt:lpstr>
      <vt:lpstr>Document Markings</vt:lpstr>
      <vt:lpstr>Problem: Estimates Are Biased and Variable </vt:lpstr>
      <vt:lpstr>Causes?</vt:lpstr>
      <vt:lpstr>Solutions</vt:lpstr>
      <vt:lpstr>Spread (precision) and Bias (accuracy)</vt:lpstr>
      <vt:lpstr>Narrow Spread and Small Bias </vt:lpstr>
      <vt:lpstr>Wide Spread but Small Bias </vt:lpstr>
      <vt:lpstr>Flaw of Averages*</vt:lpstr>
      <vt:lpstr>Narrow Spread but Biased </vt:lpstr>
      <vt:lpstr>Both Wide Spread and Biased </vt:lpstr>
      <vt:lpstr>Spread and Bias </vt:lpstr>
      <vt:lpstr>Estimation Is a Learned Skill</vt:lpstr>
      <vt:lpstr>Solution: Practice and Apply Proven Techniques</vt:lpstr>
      <vt:lpstr>Types of Estimation Errors</vt:lpstr>
      <vt:lpstr>Correcting for Systematic Bias</vt:lpstr>
      <vt:lpstr>Correct for Systematic Error: Average Error</vt:lpstr>
      <vt:lpstr>Estimation Precision: Compensating Errors</vt:lpstr>
      <vt:lpstr>Combining Estimates Example</vt:lpstr>
      <vt:lpstr>Correct for Systematic Error: Average Error</vt:lpstr>
      <vt:lpstr>Example</vt:lpstr>
      <vt:lpstr>Estimating Effort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43</cp:revision>
  <cp:lastPrinted>2015-11-05T19:18:24Z</cp:lastPrinted>
  <dcterms:created xsi:type="dcterms:W3CDTF">2018-04-24T19:07:40Z</dcterms:created>
  <dcterms:modified xsi:type="dcterms:W3CDTF">2020-04-22T20:45:31Z</dcterms:modified>
</cp:coreProperties>
</file>